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63" r:id="rId13"/>
    <p:sldId id="267" r:id="rId14"/>
    <p:sldId id="269" r:id="rId15"/>
    <p:sldId id="270" r:id="rId16"/>
    <p:sldId id="271" r:id="rId17"/>
    <p:sldId id="272" r:id="rId18"/>
    <p:sldId id="278" r:id="rId19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us G.F. Kirsch" initials="MGF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8DB"/>
    <a:srgbClr val="0070C0"/>
    <a:srgbClr val="1B9313"/>
    <a:srgbClr val="DF00DF"/>
    <a:srgbClr val="460088"/>
    <a:srgbClr val="00549F"/>
    <a:srgbClr val="FDC82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6" autoAdjust="0"/>
    <p:restoredTop sz="94660"/>
  </p:normalViewPr>
  <p:slideViewPr>
    <p:cSldViewPr snapToGrid="0">
      <p:cViewPr>
        <p:scale>
          <a:sx n="100" d="100"/>
          <a:sy n="100" d="100"/>
        </p:scale>
        <p:origin x="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3/14/2018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1B7BE-18D0-054F-955F-D2C54495655D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3A9C7-392C-284B-A5FE-C787C095A0BF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FF397-80F2-9242-8A0E-EFFEFFA7149F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2D00A-F64C-1A41-8EB6-3B739AAACE1E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E1581-C3EB-C14F-BCBA-54BFDC9CDFE2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8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30446"/>
            <a:ext cx="6716712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2775" y="1045369"/>
            <a:ext cx="8027988" cy="36099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25778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30446"/>
            <a:ext cx="6716712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5" y="1045369"/>
            <a:ext cx="3937000" cy="360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045369"/>
            <a:ext cx="3938588" cy="360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7118" y="149150"/>
            <a:ext cx="6450814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ESA | 15/03/2018|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41" name="Picture 40" descr="at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b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a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h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cz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dk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es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i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f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gr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hu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e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it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lu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no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l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34" name="Picture 11"/>
          <p:cNvPicPr>
            <a:picLocks noChangeArrowheads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56706"/>
          </a:xfrm>
          <a:prstGeom prst="rect">
            <a:avLst/>
          </a:prstGeom>
        </p:spPr>
      </p:pic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97294" y="69741"/>
            <a:ext cx="8601075" cy="954107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XMM-</a:t>
            </a:r>
            <a:r>
              <a:rPr lang="en-GB" sz="2800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Newton Status</a:t>
            </a:r>
            <a:r>
              <a:rPr lang="en-GB" sz="2800" dirty="0">
                <a:solidFill>
                  <a:schemeClr val="tx1"/>
                </a:solidFill>
                <a:latin typeface="Verdana" charset="0"/>
                <a:ea typeface="ＭＳ Ｐゴシック" charset="0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Verdana" charset="0"/>
                <a:ea typeface="ＭＳ Ｐゴシック" charset="0"/>
              </a:rPr>
            </a:br>
            <a:endParaRPr lang="en-GB" sz="2800" dirty="0">
              <a:solidFill>
                <a:schemeClr val="tx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761" y="4194877"/>
            <a:ext cx="7896339" cy="1061829"/>
          </a:xfrm>
        </p:spPr>
        <p:txBody>
          <a:bodyPr/>
          <a:lstStyle/>
          <a:p>
            <a:pPr marL="304800" indent="-304800" algn="l" eaLnBrk="1" hangingPunct="1">
              <a:lnSpc>
                <a:spcPct val="100000"/>
              </a:lnSpc>
              <a:spcBef>
                <a:spcPct val="25000"/>
              </a:spcBef>
              <a:buFont typeface="Arial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Jim Martin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  <a:p>
            <a:pPr marL="304800" indent="-304800" algn="l" eaLnBrk="1" hangingPunct="1">
              <a:lnSpc>
                <a:spcPct val="100000"/>
              </a:lnSpc>
              <a:spcBef>
                <a:spcPct val="25000"/>
              </a:spcBef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XMM-Newton Spacecraft Operations Engineer </a:t>
            </a:r>
          </a:p>
          <a:p>
            <a:pPr marL="304800" indent="-304800" algn="l" eaLnBrk="1" hangingPunct="1">
              <a:lnSpc>
                <a:spcPct val="100000"/>
              </a:lnSpc>
              <a:spcBef>
                <a:spcPct val="25000"/>
              </a:spcBef>
              <a:buFont typeface="Arial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March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 2018</a:t>
            </a:r>
            <a:endParaRPr lang="it-IT" sz="1800" dirty="0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1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18" y="149150"/>
            <a:ext cx="6450814" cy="430887"/>
          </a:xfrm>
        </p:spPr>
        <p:txBody>
          <a:bodyPr/>
          <a:lstStyle/>
          <a:p>
            <a:r>
              <a:rPr lang="en-US" dirty="0" smtClean="0"/>
              <a:t>AOCS improved wheel speed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Reaction Wheel zero speed </a:t>
            </a:r>
            <a:r>
              <a:rPr lang="en-US" dirty="0" smtClean="0">
                <a:solidFill>
                  <a:srgbClr val="000000"/>
                </a:solidFill>
              </a:rPr>
              <a:t>crossing to be allowed during revolution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00"/>
                </a:solidFill>
              </a:rPr>
              <a:t>reduce further potential wheel caging</a:t>
            </a:r>
          </a:p>
          <a:p>
            <a:pPr marL="10957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</a:rPr>
              <a:t>st</a:t>
            </a:r>
            <a:r>
              <a:rPr lang="en-US" dirty="0" smtClean="0">
                <a:solidFill>
                  <a:srgbClr val="0000FF"/>
                </a:solidFill>
              </a:rPr>
              <a:t> test successfully done 21/08/17</a:t>
            </a:r>
          </a:p>
          <a:p>
            <a:pPr marL="10957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Planning S/W in place since 31.08.2017</a:t>
            </a:r>
          </a:p>
          <a:p>
            <a:pPr marL="10957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Procedures ready for role out</a:t>
            </a:r>
          </a:p>
          <a:p>
            <a:pPr marL="10957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Test revolution 26.09.2017</a:t>
            </a:r>
          </a:p>
          <a:p>
            <a:pPr marL="10957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Planned to be active Q3 2018</a:t>
            </a:r>
          </a:p>
        </p:txBody>
      </p:sp>
    </p:spTree>
    <p:extLst>
      <p:ext uri="{BB962C8B-B14F-4D97-AF65-F5344CB8AC3E}">
        <p14:creationId xmlns:p14="http://schemas.microsoft.com/office/powerpoint/2010/main" val="30570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788228" y="61169"/>
            <a:ext cx="6603171" cy="769441"/>
          </a:xfrm>
        </p:spPr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</a:rPr>
              <a:t>MOC system evolution: </a:t>
            </a:r>
            <a:br>
              <a:rPr lang="en-US" dirty="0" smtClean="0">
                <a:latin typeface="Verdana" charset="0"/>
                <a:ea typeface="ＭＳ Ｐゴシック" charset="0"/>
              </a:rPr>
            </a:br>
            <a:r>
              <a:rPr lang="en-US" dirty="0" smtClean="0">
                <a:latin typeface="Verdana" charset="0"/>
                <a:ea typeface="ＭＳ Ｐゴシック" charset="0"/>
              </a:rPr>
              <a:t>SIM migration status</a:t>
            </a:r>
            <a:endParaRPr lang="en-US" dirty="0">
              <a:latin typeface="Verdana" charset="0"/>
              <a:ea typeface="ＭＳ Ｐゴシック" charset="0"/>
            </a:endParaRPr>
          </a:p>
        </p:txBody>
      </p:sp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5219701" y="4462463"/>
            <a:ext cx="4270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</a:rPr>
              <a:t>See N. </a:t>
            </a:r>
            <a:r>
              <a:rPr lang="en-GB" sz="1200">
                <a:solidFill>
                  <a:srgbClr val="FFFFFF"/>
                </a:solidFill>
              </a:rPr>
              <a:t>Pfeil et al. </a:t>
            </a:r>
            <a:br>
              <a:rPr lang="en-GB" sz="1200">
                <a:solidFill>
                  <a:srgbClr val="FFFFFF"/>
                </a:solidFill>
              </a:rPr>
            </a:br>
            <a:r>
              <a:rPr lang="en-GB" sz="1200">
                <a:solidFill>
                  <a:srgbClr val="FFFFFF"/>
                </a:solidFill>
              </a:rPr>
              <a:t>SPACEOPS 2014 Pasadena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1763" y="952600"/>
            <a:ext cx="8892480" cy="3347341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GB" sz="1600" dirty="0" smtClean="0">
                <a:latin typeface="Verdana" charset="0"/>
                <a:ea typeface="ＭＳ Ｐゴシック" charset="0"/>
              </a:rPr>
              <a:t>Kick off December 12/15</a:t>
            </a:r>
          </a:p>
          <a:p>
            <a:pPr>
              <a:buFont typeface="Arial"/>
              <a:buChar char="•"/>
              <a:defRPr/>
            </a:pPr>
            <a:r>
              <a:rPr lang="en-GB" sz="1600" dirty="0" smtClean="0">
                <a:latin typeface="Verdana" charset="0"/>
                <a:ea typeface="ＭＳ Ｐゴシック" charset="0"/>
              </a:rPr>
              <a:t>PDR finished successfully in 03/16</a:t>
            </a:r>
          </a:p>
          <a:p>
            <a:pPr>
              <a:buFont typeface="Arial"/>
              <a:buChar char="•"/>
              <a:defRPr/>
            </a:pPr>
            <a:r>
              <a:rPr lang="en-GB" sz="1600" dirty="0">
                <a:latin typeface="Verdana" charset="0"/>
                <a:ea typeface="ＭＳ Ｐゴシック" charset="0"/>
              </a:rPr>
              <a:t>Processor Emulator Acceptance </a:t>
            </a:r>
            <a:r>
              <a:rPr lang="en-GB" sz="1600" dirty="0" smtClean="0">
                <a:latin typeface="Verdana" charset="0"/>
                <a:ea typeface="ＭＳ Ｐゴシック" charset="0"/>
              </a:rPr>
              <a:t>completed </a:t>
            </a:r>
            <a:r>
              <a:rPr lang="en-GB" sz="1600" dirty="0">
                <a:latin typeface="Verdana" charset="0"/>
                <a:ea typeface="ＭＳ Ｐゴシック" charset="0"/>
              </a:rPr>
              <a:t>Jan </a:t>
            </a:r>
            <a:r>
              <a:rPr lang="en-GB" sz="1600" dirty="0" smtClean="0">
                <a:latin typeface="Verdana" charset="0"/>
                <a:ea typeface="ＭＳ Ｐゴシック" charset="0"/>
              </a:rPr>
              <a:t>2017</a:t>
            </a:r>
          </a:p>
          <a:p>
            <a:pPr>
              <a:buFont typeface="Arial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Final acceptance of full emulated February</a:t>
            </a:r>
          </a:p>
          <a:p>
            <a:pPr>
              <a:buFont typeface="Arial"/>
              <a:buChar char="•"/>
              <a:defRPr/>
            </a:pPr>
            <a:r>
              <a:rPr lang="en-GB" sz="1400" dirty="0" smtClean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Test procedures have been delivered for each sub-system to contractor</a:t>
            </a:r>
          </a:p>
          <a:p>
            <a:pPr>
              <a:buFont typeface="Arial"/>
              <a:buChar char="•"/>
              <a:defRPr/>
            </a:pPr>
            <a:r>
              <a:rPr lang="en-GB" sz="1400" dirty="0" smtClean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Preparation of validation process </a:t>
            </a:r>
            <a:r>
              <a:rPr lang="en-GB" sz="1400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ongoing</a:t>
            </a:r>
            <a:endParaRPr lang="en-GB" sz="1400" dirty="0" smtClean="0">
              <a:solidFill>
                <a:srgbClr val="000000"/>
              </a:solidFill>
              <a:latin typeface="Verdana" charset="0"/>
              <a:ea typeface="ＭＳ Ｐゴシック" charset="0"/>
            </a:endParaRPr>
          </a:p>
          <a:p>
            <a:pPr>
              <a:buFont typeface="Arial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Satellite H/W and environment delivered </a:t>
            </a:r>
          </a:p>
          <a:p>
            <a:pPr>
              <a:buFont typeface="Arial"/>
              <a:buChar char="•"/>
              <a:defRPr/>
            </a:pPr>
            <a:r>
              <a:rPr lang="en-GB" sz="1400" dirty="0" smtClean="0">
                <a:solidFill>
                  <a:srgbClr val="0000FF"/>
                </a:solidFill>
                <a:latin typeface="Verdana" charset="0"/>
                <a:ea typeface="ＭＳ Ｐゴシック" charset="0"/>
              </a:rPr>
              <a:t>ESOC validation to be completed mid April 2018</a:t>
            </a:r>
          </a:p>
          <a:p>
            <a:pPr>
              <a:buFont typeface="Arial"/>
              <a:buChar char="•"/>
              <a:defRPr/>
            </a:pPr>
            <a:r>
              <a:rPr lang="en-GB" sz="1400" dirty="0" smtClean="0">
                <a:solidFill>
                  <a:srgbClr val="0000FF"/>
                </a:solidFill>
                <a:latin typeface="Verdana" charset="0"/>
                <a:ea typeface="ＭＳ Ｐゴシック" charset="0"/>
              </a:rPr>
              <a:t>System Operational as of Q2/18</a:t>
            </a:r>
          </a:p>
          <a:p>
            <a:pPr>
              <a:buFont typeface="Arial"/>
              <a:buChar char="•"/>
              <a:defRPr/>
            </a:pPr>
            <a:r>
              <a:rPr lang="en-GB" sz="1400" dirty="0" smtClean="0">
                <a:solidFill>
                  <a:srgbClr val="0000FF"/>
                </a:solidFill>
                <a:latin typeface="Verdana" charset="0"/>
                <a:ea typeface="ＭＳ Ｐゴシック" charset="0"/>
              </a:rPr>
              <a:t>Warranty until Q1/19 </a:t>
            </a:r>
          </a:p>
          <a:p>
            <a:pPr>
              <a:buFont typeface="Arial"/>
              <a:buChar char="•"/>
              <a:defRPr/>
            </a:pPr>
            <a:endParaRPr lang="en-GB" sz="1000" dirty="0" smtClean="0">
              <a:latin typeface="Verdana" charset="0"/>
              <a:ea typeface="ＭＳ Ｐゴシック" charset="0"/>
            </a:endParaRPr>
          </a:p>
          <a:p>
            <a:pPr>
              <a:buFont typeface="Arial"/>
              <a:buChar char="•"/>
              <a:defRPr/>
            </a:pPr>
            <a:endParaRPr lang="en-US" sz="1200" b="1" dirty="0" smtClean="0">
              <a:latin typeface="Verdana" charset="0"/>
              <a:ea typeface="ＭＳ Ｐゴシック" charset="0"/>
            </a:endParaRPr>
          </a:p>
          <a:p>
            <a:pPr marL="1579050" lvl="2" indent="-171450">
              <a:buFont typeface="Arial"/>
              <a:buChar char="•"/>
              <a:defRPr/>
            </a:pPr>
            <a:endParaRPr lang="en-US" sz="1200" b="1" dirty="0" smtClean="0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ＭＳ Ｐゴシック" charset="0"/>
              </a:rPr>
              <a:t>automation on ground </a:t>
            </a:r>
            <a:r>
              <a:rPr lang="en-US" dirty="0" smtClean="0">
                <a:latin typeface="Verdana" charset="0"/>
                <a:ea typeface="ＭＳ Ｐゴシック" charset="0"/>
              </a:rPr>
              <a:t>- status</a:t>
            </a:r>
            <a:endParaRPr lang="en-US" dirty="0">
              <a:solidFill>
                <a:srgbClr val="FF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87581" y="700765"/>
            <a:ext cx="9056419" cy="4355262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sz="1100" dirty="0" smtClean="0">
                <a:latin typeface="Verdana" charset="0"/>
                <a:ea typeface="ＭＳ Ｐゴシック" charset="0"/>
              </a:rPr>
              <a:t>General status: system operational</a:t>
            </a:r>
          </a:p>
          <a:p>
            <a:pPr>
              <a:buFont typeface="Arial"/>
              <a:buChar char="•"/>
              <a:defRPr/>
            </a:pPr>
            <a:r>
              <a:rPr lang="en-US" sz="1100" dirty="0" smtClean="0">
                <a:latin typeface="Verdana" charset="0"/>
                <a:ea typeface="ＭＳ Ｐゴシック" charset="0"/>
              </a:rPr>
              <a:t>Automated:</a:t>
            </a:r>
          </a:p>
          <a:p>
            <a:pPr marL="981450" lvl="1" indent="-171450">
              <a:buFont typeface="Arial"/>
              <a:buChar char="•"/>
              <a:defRPr/>
            </a:pPr>
            <a:r>
              <a:rPr lang="en-US" sz="900" dirty="0" smtClean="0">
                <a:latin typeface="Verdana" charset="0"/>
                <a:ea typeface="ＭＳ Ｐゴシック" charset="0"/>
              </a:rPr>
              <a:t>SAS RESET</a:t>
            </a:r>
          </a:p>
          <a:p>
            <a:pPr marL="981450" lvl="1" indent="-171450">
              <a:buFont typeface="Arial"/>
              <a:buChar char="•"/>
              <a:defRPr/>
            </a:pPr>
            <a:r>
              <a:rPr lang="en-US" sz="900" dirty="0" smtClean="0">
                <a:latin typeface="Verdana" charset="0"/>
                <a:ea typeface="ＭＳ Ｐゴシック" charset="0"/>
              </a:rPr>
              <a:t>RM crash	</a:t>
            </a:r>
          </a:p>
          <a:p>
            <a:pPr marL="981450" lvl="1" indent="-171450">
              <a:buFont typeface="Arial"/>
              <a:buChar char="•"/>
              <a:defRPr/>
            </a:pPr>
            <a:r>
              <a:rPr lang="en-US" sz="900" dirty="0" smtClean="0">
                <a:latin typeface="Verdana" charset="0"/>
                <a:ea typeface="ＭＳ Ｐゴシック" charset="0"/>
              </a:rPr>
              <a:t>CRP OM safety (closes OM in case of slew, or S/C movement if not closed)</a:t>
            </a:r>
          </a:p>
          <a:p>
            <a:pPr marL="981450" lvl="1" indent="-171450">
              <a:buFont typeface="Arial"/>
              <a:buChar char="•"/>
              <a:defRPr/>
            </a:pPr>
            <a:r>
              <a:rPr lang="en-US" sz="900" dirty="0" smtClean="0">
                <a:latin typeface="Verdana" charset="0"/>
                <a:ea typeface="ＭＳ Ｐゴシック" charset="0"/>
              </a:rPr>
              <a:t>OM safety TT update</a:t>
            </a:r>
          </a:p>
          <a:p>
            <a:pPr marL="981450" lvl="1" indent="-171450">
              <a:buFont typeface="Arial"/>
              <a:buChar char="•"/>
              <a:defRPr/>
            </a:pPr>
            <a:r>
              <a:rPr lang="en-US" sz="900" dirty="0" smtClean="0">
                <a:latin typeface="Verdana" charset="0"/>
                <a:ea typeface="ＭＳ Ｐゴシック" charset="0"/>
              </a:rPr>
              <a:t>Instrument safety TT checks and deletion</a:t>
            </a:r>
          </a:p>
          <a:p>
            <a:pPr marL="981450" lvl="1" indent="-171450">
              <a:buFont typeface="Arial"/>
              <a:buChar char="•"/>
              <a:defRPr/>
            </a:pPr>
            <a:r>
              <a:rPr lang="en-US" sz="900" dirty="0">
                <a:solidFill>
                  <a:srgbClr val="0000FF"/>
                </a:solidFill>
                <a:latin typeface="Verdana" charset="0"/>
                <a:ea typeface="ＭＳ Ｐゴシック" charset="0"/>
              </a:rPr>
              <a:t>Eclipse </a:t>
            </a:r>
            <a:r>
              <a:rPr lang="en-US" sz="900" dirty="0" smtClean="0">
                <a:solidFill>
                  <a:srgbClr val="0000FF"/>
                </a:solidFill>
                <a:latin typeface="Verdana" charset="0"/>
                <a:ea typeface="ＭＳ Ｐゴシック" charset="0"/>
              </a:rPr>
              <a:t>fully automated</a:t>
            </a:r>
          </a:p>
          <a:p>
            <a:pPr marL="981450" lvl="1" indent="-171450">
              <a:buFont typeface="Arial"/>
              <a:buChar char="•"/>
              <a:defRPr/>
            </a:pPr>
            <a:r>
              <a:rPr lang="en-US" sz="900" dirty="0">
                <a:latin typeface="Verdana" charset="0"/>
                <a:ea typeface="ＭＳ Ｐゴシック" charset="0"/>
              </a:rPr>
              <a:t>OM recovery </a:t>
            </a:r>
          </a:p>
          <a:p>
            <a:pPr>
              <a:buFont typeface="Arial"/>
              <a:buChar char="•"/>
              <a:defRPr/>
            </a:pPr>
            <a:r>
              <a:rPr lang="en-US" sz="1100" dirty="0" smtClean="0">
                <a:latin typeface="Verdana" charset="0"/>
                <a:ea typeface="ＭＳ Ｐゴシック" charset="0"/>
              </a:rPr>
              <a:t>Under testing:</a:t>
            </a:r>
          </a:p>
          <a:p>
            <a:pPr marL="981450" lvl="1" indent="-171450">
              <a:buFont typeface="Arial"/>
              <a:buChar char="•"/>
              <a:defRPr/>
            </a:pPr>
            <a:r>
              <a:rPr lang="en-US" sz="900" dirty="0">
                <a:solidFill>
                  <a:srgbClr val="0000FF"/>
                </a:solidFill>
                <a:latin typeface="Verdana" charset="0"/>
                <a:ea typeface="ＭＳ Ｐゴシック" charset="0"/>
              </a:rPr>
              <a:t>G/S automation</a:t>
            </a:r>
            <a:r>
              <a:rPr lang="en-US" sz="900" dirty="0" smtClean="0">
                <a:latin typeface="Verdana" charset="0"/>
                <a:ea typeface="ＭＳ Ｐゴシック" charset="0"/>
              </a:rPr>
              <a:t>: handling of links for AOS/LOS/handover for G/S and antennae </a:t>
            </a:r>
            <a:br>
              <a:rPr lang="en-US" sz="900" dirty="0" smtClean="0">
                <a:latin typeface="Verdana" charset="0"/>
                <a:ea typeface="ＭＳ Ｐゴシック" charset="0"/>
              </a:rPr>
            </a:br>
            <a:r>
              <a:rPr lang="en-US" sz="900" dirty="0" smtClean="0">
                <a:latin typeface="Verdana" charset="0"/>
                <a:ea typeface="ＭＳ Ｐゴシック" charset="0"/>
              </a:rPr>
              <a:t>(expected to be operational end 2018)</a:t>
            </a:r>
          </a:p>
          <a:p>
            <a:pPr marL="981450" lvl="1" indent="-171450">
              <a:buFont typeface="Arial"/>
              <a:buChar char="•"/>
              <a:defRPr/>
            </a:pPr>
            <a:r>
              <a:rPr lang="en-US" sz="900" dirty="0" smtClean="0">
                <a:latin typeface="Verdana" charset="0"/>
                <a:ea typeface="ＭＳ Ｐゴシック" charset="0"/>
              </a:rPr>
              <a:t>Downlink event and monitoring tables (pending implementation of G/S outage reaction)</a:t>
            </a:r>
          </a:p>
          <a:p>
            <a:pPr marL="981450" lvl="1" indent="-171450">
              <a:buFont typeface="Arial"/>
              <a:buChar char="•"/>
              <a:defRPr/>
            </a:pPr>
            <a:r>
              <a:rPr lang="en-US" sz="900" dirty="0" smtClean="0">
                <a:latin typeface="Verdana" charset="0"/>
                <a:ea typeface="ＭＳ Ｐゴシック" charset="0"/>
              </a:rPr>
              <a:t>Slew and RWB validity checker (pending memory issue in MOIS)</a:t>
            </a:r>
            <a:endParaRPr lang="en-US" sz="900" dirty="0">
              <a:latin typeface="Verdana" charset="0"/>
              <a:ea typeface="ＭＳ Ｐゴシック" charset="0"/>
            </a:endParaRPr>
          </a:p>
          <a:p>
            <a:pPr>
              <a:buFont typeface="Arial"/>
              <a:buChar char="•"/>
              <a:defRPr/>
            </a:pPr>
            <a:r>
              <a:rPr lang="en-US" sz="1100" dirty="0" smtClean="0">
                <a:latin typeface="Verdana" charset="0"/>
                <a:ea typeface="ＭＳ Ｐゴシック" charset="0"/>
              </a:rPr>
              <a:t>Planned to automate:</a:t>
            </a:r>
            <a:endParaRPr lang="en-GB" sz="1050" dirty="0">
              <a:latin typeface="Verdana" charset="0"/>
              <a:ea typeface="ＭＳ Ｐゴシック" charset="0"/>
            </a:endParaRPr>
          </a:p>
          <a:p>
            <a:pPr marL="981450" lvl="1" indent="-171450">
              <a:buFont typeface="Arial"/>
              <a:buChar char="•"/>
              <a:defRPr/>
            </a:pPr>
            <a:r>
              <a:rPr lang="en-GB" sz="800" dirty="0" smtClean="0">
                <a:latin typeface="Verdana" charset="0"/>
                <a:ea typeface="ＭＳ Ｐゴシック" charset="0"/>
              </a:rPr>
              <a:t>G/S outage reaction</a:t>
            </a:r>
          </a:p>
          <a:p>
            <a:pPr marL="981450" lvl="1" indent="-171450">
              <a:buFont typeface="Arial"/>
              <a:buChar char="•"/>
              <a:defRPr/>
            </a:pPr>
            <a:r>
              <a:rPr lang="en-GB" sz="800" dirty="0" smtClean="0">
                <a:latin typeface="Verdana" charset="0"/>
                <a:ea typeface="ＭＳ Ｐゴシック" charset="0"/>
              </a:rPr>
              <a:t>Instrument re-join </a:t>
            </a:r>
            <a:r>
              <a:rPr lang="en-GB" sz="800" dirty="0" smtClean="0">
                <a:solidFill>
                  <a:srgbClr val="0000FF"/>
                </a:solidFill>
                <a:latin typeface="Verdana" charset="0"/>
                <a:ea typeface="ＭＳ Ｐゴシック" charset="0"/>
              </a:rPr>
              <a:t>(good interactions with the SOC)</a:t>
            </a:r>
          </a:p>
          <a:p>
            <a:pPr marL="981450" lvl="1" indent="-171450">
              <a:buFont typeface="Arial"/>
              <a:buChar char="•"/>
              <a:defRPr/>
            </a:pPr>
            <a:r>
              <a:rPr lang="en-GB" sz="800" dirty="0" smtClean="0">
                <a:latin typeface="Verdana" charset="0"/>
                <a:ea typeface="ＭＳ Ｐゴシック" charset="0"/>
              </a:rPr>
              <a:t>Concurrent procedure execution management</a:t>
            </a:r>
          </a:p>
          <a:p>
            <a:pPr marL="981450" lvl="1" indent="-171450">
              <a:buFont typeface="Arial"/>
              <a:buChar char="•"/>
              <a:defRPr/>
            </a:pPr>
            <a:r>
              <a:rPr lang="en-GB" sz="800" dirty="0" smtClean="0">
                <a:latin typeface="Verdana" charset="0"/>
                <a:ea typeface="ＭＳ Ｐゴシック" charset="0"/>
              </a:rPr>
              <a:t>MCS </a:t>
            </a:r>
            <a:r>
              <a:rPr lang="en-GB" sz="800" dirty="0">
                <a:latin typeface="Verdana" charset="0"/>
                <a:ea typeface="ＭＳ Ｐゴシック" charset="0"/>
              </a:rPr>
              <a:t>server swap</a:t>
            </a:r>
          </a:p>
          <a:p>
            <a:pPr marL="981450" lvl="1" indent="-171450">
              <a:buFont typeface="Arial"/>
              <a:buChar char="•"/>
              <a:defRPr/>
            </a:pPr>
            <a:endParaRPr lang="en-GB" sz="1000" dirty="0" smtClean="0">
              <a:latin typeface="Verdana" charset="0"/>
              <a:ea typeface="ＭＳ Ｐゴシック" charset="0"/>
            </a:endParaRPr>
          </a:p>
          <a:p>
            <a:pPr marL="981450" lvl="1" indent="-171450">
              <a:buFont typeface="Arial"/>
              <a:buChar char="•"/>
              <a:defRPr/>
            </a:pPr>
            <a:endParaRPr lang="en-GB" sz="1000" dirty="0" smtClean="0">
              <a:latin typeface="Verdana" charset="0"/>
              <a:ea typeface="ＭＳ Ｐゴシック" charset="0"/>
            </a:endParaRPr>
          </a:p>
          <a:p>
            <a:pPr marL="981450" lvl="1" indent="-171450">
              <a:buFont typeface="Arial"/>
              <a:buChar char="•"/>
              <a:defRPr/>
            </a:pPr>
            <a:endParaRPr lang="en-GB" sz="1000" dirty="0" smtClean="0">
              <a:latin typeface="Verdana" charset="0"/>
              <a:ea typeface="ＭＳ Ｐゴシック" charset="0"/>
            </a:endParaRPr>
          </a:p>
          <a:p>
            <a:pPr>
              <a:buFont typeface="Arial"/>
              <a:buChar char="•"/>
              <a:defRPr/>
            </a:pPr>
            <a:endParaRPr lang="en-US" sz="900" b="1" dirty="0" smtClean="0">
              <a:latin typeface="Verdana" charset="0"/>
              <a:ea typeface="ＭＳ Ｐゴシック" charset="0"/>
            </a:endParaRPr>
          </a:p>
          <a:p>
            <a:pPr marL="1579050" lvl="2" indent="-171450">
              <a:buFont typeface="Arial"/>
              <a:buChar char="•"/>
              <a:defRPr/>
            </a:pPr>
            <a:endParaRPr lang="en-US" sz="900" b="1" dirty="0" smtClean="0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5576"/>
            <a:ext cx="4860032" cy="4073947"/>
          </a:xfrm>
          <a:prstGeom prst="rect">
            <a:avLst/>
          </a:pr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3914" y="230446"/>
            <a:ext cx="3357724" cy="430887"/>
          </a:xfrm>
        </p:spPr>
        <p:txBody>
          <a:bodyPr/>
          <a:lstStyle/>
          <a:p>
            <a:r>
              <a:rPr lang="en-GB" dirty="0">
                <a:latin typeface="Verdana" charset="0"/>
                <a:ea typeface="ＭＳ Ｐゴシック" charset="0"/>
              </a:rPr>
              <a:t>ground stations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87900" y="2842022"/>
            <a:ext cx="4356100" cy="2214563"/>
          </a:xfrm>
        </p:spPr>
        <p:txBody>
          <a:bodyPr/>
          <a:lstStyle/>
          <a:p>
            <a:pPr>
              <a:lnSpc>
                <a:spcPct val="85000"/>
              </a:lnSpc>
              <a:buFont typeface="Arial"/>
              <a:buChar char="•"/>
            </a:pPr>
            <a:r>
              <a:rPr lang="en-GB" sz="1100" b="1" dirty="0">
                <a:latin typeface="Verdana" charset="0"/>
                <a:ea typeface="ＭＳ Ｐゴシック" charset="0"/>
              </a:rPr>
              <a:t>Currently:  </a:t>
            </a:r>
          </a:p>
          <a:p>
            <a:pPr marL="981450" lvl="1" indent="-171450">
              <a:lnSpc>
                <a:spcPct val="85000"/>
              </a:lnSpc>
              <a:buFont typeface="Arial"/>
              <a:buChar char="•"/>
            </a:pPr>
            <a:r>
              <a:rPr lang="en-GB" sz="800" b="1" dirty="0" err="1" smtClean="0">
                <a:latin typeface="Verdana" charset="0"/>
                <a:ea typeface="ＭＳ Ｐゴシック" charset="0"/>
              </a:rPr>
              <a:t>Yatharagga</a:t>
            </a:r>
            <a:r>
              <a:rPr lang="en-GB" sz="800" b="1" dirty="0" smtClean="0">
                <a:latin typeface="Verdana" charset="0"/>
                <a:ea typeface="ＭＳ Ｐゴシック" charset="0"/>
              </a:rPr>
              <a:t> </a:t>
            </a:r>
            <a:r>
              <a:rPr lang="en-GB" sz="800" b="1" dirty="0">
                <a:latin typeface="Verdana" charset="0"/>
                <a:ea typeface="ＭＳ Ｐゴシック" charset="0"/>
              </a:rPr>
              <a:t>and </a:t>
            </a:r>
            <a:r>
              <a:rPr lang="en-GB" sz="800" b="1" dirty="0" err="1">
                <a:latin typeface="Verdana" charset="0"/>
                <a:ea typeface="ＭＳ Ｐゴシック" charset="0"/>
              </a:rPr>
              <a:t>Kourou</a:t>
            </a:r>
            <a:r>
              <a:rPr lang="en-GB" sz="800" b="1" dirty="0">
                <a:latin typeface="Verdana" charset="0"/>
                <a:ea typeface="ＭＳ Ｐゴシック" charset="0"/>
              </a:rPr>
              <a:t> </a:t>
            </a:r>
            <a:r>
              <a:rPr lang="en-GB" sz="800" b="1" dirty="0" smtClean="0">
                <a:latin typeface="Verdana" charset="0"/>
                <a:ea typeface="ＭＳ Ｐゴシック" charset="0"/>
              </a:rPr>
              <a:t>prime stations </a:t>
            </a:r>
            <a:endParaRPr lang="en-GB" sz="800" b="1" dirty="0">
              <a:latin typeface="Verdana" charset="0"/>
              <a:ea typeface="ＭＳ Ｐゴシック" charset="0"/>
            </a:endParaRPr>
          </a:p>
          <a:p>
            <a:pPr marL="981450" lvl="1" indent="-171450">
              <a:lnSpc>
                <a:spcPct val="85000"/>
              </a:lnSpc>
              <a:buFont typeface="Arial"/>
              <a:buChar char="•"/>
            </a:pPr>
            <a:r>
              <a:rPr lang="en-GB" sz="800" dirty="0">
                <a:latin typeface="Verdana" charset="0"/>
                <a:ea typeface="ＭＳ Ｐゴシック" charset="0"/>
              </a:rPr>
              <a:t>Backup: New Norcia, VilL2, </a:t>
            </a:r>
            <a:r>
              <a:rPr lang="en-GB" sz="800" dirty="0" smtClean="0">
                <a:latin typeface="Verdana" charset="0"/>
                <a:ea typeface="ＭＳ Ｐゴシック" charset="0"/>
              </a:rPr>
              <a:t>MSP</a:t>
            </a:r>
            <a:r>
              <a:rPr lang="en-GB" sz="800" dirty="0">
                <a:latin typeface="Verdana" charset="0"/>
                <a:ea typeface="ＭＳ Ｐゴシック" charset="0"/>
              </a:rPr>
              <a:t>,  </a:t>
            </a:r>
            <a:r>
              <a:rPr lang="en-GB" sz="800" dirty="0" smtClean="0">
                <a:latin typeface="Verdana" charset="0"/>
                <a:ea typeface="ＭＳ Ｐゴシック" charset="0"/>
              </a:rPr>
              <a:t>Santiago</a:t>
            </a:r>
            <a:endParaRPr lang="en-GB" sz="800" dirty="0">
              <a:latin typeface="Verdana" charset="0"/>
              <a:ea typeface="ＭＳ Ｐゴシック" charset="0"/>
            </a:endParaRPr>
          </a:p>
          <a:p>
            <a:pPr>
              <a:lnSpc>
                <a:spcPct val="85000"/>
              </a:lnSpc>
              <a:buFont typeface="Arial"/>
              <a:buChar char="•"/>
            </a:pPr>
            <a:r>
              <a:rPr lang="en-GB" sz="1100" b="1" dirty="0" smtClean="0">
                <a:latin typeface="Verdana" charset="0"/>
                <a:ea typeface="ＭＳ Ｐゴシック" charset="0"/>
              </a:rPr>
              <a:t>2017-2021: </a:t>
            </a:r>
            <a:endParaRPr lang="en-GB" sz="1100" b="1" dirty="0">
              <a:latin typeface="Verdana" charset="0"/>
              <a:ea typeface="ＭＳ Ｐゴシック" charset="0"/>
            </a:endParaRPr>
          </a:p>
          <a:p>
            <a:pPr marL="981450" lvl="1" indent="-171450">
              <a:lnSpc>
                <a:spcPct val="85000"/>
              </a:lnSpc>
              <a:buFont typeface="Arial"/>
              <a:buChar char="•"/>
            </a:pPr>
            <a:r>
              <a:rPr lang="en-GB" sz="800" b="1" dirty="0">
                <a:latin typeface="Verdana" charset="0"/>
                <a:ea typeface="ＭＳ Ｐゴシック" charset="0"/>
              </a:rPr>
              <a:t>Perigee gap to be filled </a:t>
            </a:r>
            <a:r>
              <a:rPr lang="en-GB" sz="800" b="1" dirty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partially with </a:t>
            </a:r>
            <a:r>
              <a:rPr lang="en-GB" sz="800" b="1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MSP (INTA), VILII(INTA), DSN, new external service provider (?)</a:t>
            </a:r>
          </a:p>
          <a:p>
            <a:pPr marL="981450" lvl="1" indent="-171450">
              <a:lnSpc>
                <a:spcPct val="85000"/>
              </a:lnSpc>
              <a:buFont typeface="Arial"/>
              <a:buChar char="•"/>
            </a:pPr>
            <a:r>
              <a:rPr lang="en-GB" sz="800" b="1" dirty="0" smtClean="0">
                <a:latin typeface="Verdana" charset="0"/>
                <a:ea typeface="ＭＳ Ｐゴシック" charset="0"/>
              </a:rPr>
              <a:t>Renewal of external station support</a:t>
            </a:r>
          </a:p>
          <a:p>
            <a:pPr>
              <a:lnSpc>
                <a:spcPct val="85000"/>
              </a:lnSpc>
              <a:buFont typeface="Arial"/>
              <a:buChar char="•"/>
            </a:pPr>
            <a:r>
              <a:rPr lang="en-GB" sz="1100" b="1" dirty="0" smtClean="0">
                <a:latin typeface="Verdana" charset="0"/>
                <a:ea typeface="ＭＳ Ｐゴシック" charset="0"/>
              </a:rPr>
              <a:t>&gt; 2021-</a:t>
            </a:r>
            <a:endParaRPr lang="en-GB" sz="1100" b="1" dirty="0">
              <a:latin typeface="Verdana" charset="0"/>
              <a:ea typeface="ＭＳ Ｐゴシック" charset="0"/>
            </a:endParaRPr>
          </a:p>
          <a:p>
            <a:pPr marL="981450" lvl="1" indent="-171450">
              <a:lnSpc>
                <a:spcPct val="85000"/>
              </a:lnSpc>
              <a:buFont typeface="Arial"/>
              <a:buChar char="•"/>
            </a:pPr>
            <a:r>
              <a:rPr lang="en-US" sz="800" dirty="0" smtClean="0">
                <a:latin typeface="Verdana" charset="0"/>
                <a:ea typeface="ＭＳ Ｐゴシック" charset="0"/>
              </a:rPr>
              <a:t>Perigee gap will close</a:t>
            </a:r>
            <a:endParaRPr lang="en-GB" sz="800" b="1" dirty="0">
              <a:latin typeface="Verdana" charset="0"/>
              <a:ea typeface="ＭＳ Ｐゴシック" charset="0"/>
            </a:endParaRP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6" y="141685"/>
            <a:ext cx="1368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41685"/>
            <a:ext cx="1439863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96366" name="Group 1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5258793"/>
              </p:ext>
            </p:extLst>
          </p:nvPr>
        </p:nvGraphicFramePr>
        <p:xfrm>
          <a:off x="4808538" y="1059656"/>
          <a:ext cx="4335462" cy="1312490"/>
        </p:xfrm>
        <a:graphic>
          <a:graphicData uri="http://schemas.openxmlformats.org/drawingml/2006/table">
            <a:tbl>
              <a:tblPr/>
              <a:tblGrid>
                <a:gridCol w="1306215"/>
                <a:gridCol w="3029247"/>
              </a:tblGrid>
              <a:tr h="21597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Times New Roman" charset="0"/>
                        </a:rPr>
                        <a:t>Station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2" marR="91432" marT="34279" marB="3427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Times New Roman" charset="0"/>
                        </a:rPr>
                        <a:t>STATUS OF FREQUENCY LICENCE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2" marR="91432" marT="34279" marB="342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66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Times New Roman" charset="0"/>
                        </a:rPr>
                        <a:t>Kourou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2" marR="91432" marT="34279" marB="3427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Times New Roman" charset="0"/>
                        </a:rPr>
                        <a:t>No expiration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2" marR="91432" marT="34279" marB="342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55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charset="0"/>
                          <a:cs typeface="Georgia"/>
                        </a:rPr>
                        <a:t>Yatharagga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marL="91432" marR="91432" marT="34279" marB="3427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charset="0"/>
                          <a:cs typeface="Georgia"/>
                        </a:rPr>
                        <a:t>up to the service provider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marL="91432" marR="91432" marT="34279" marB="342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Times New Roman" charset="0"/>
                        </a:rPr>
                        <a:t>Villafranca</a:t>
                      </a: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  <a:b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Times New Roman" charset="0"/>
                        </a:rPr>
                        <a:t>&amp; MSP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2" marR="91432" marT="34279" marB="3427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Times New Roman" charset="0"/>
                        </a:rPr>
                        <a:t>Service moved to INTA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2" marR="91432" marT="34279" marB="342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42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Times New Roman" charset="0"/>
                        </a:rPr>
                        <a:t>New Norcia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2" marR="91432" marT="34279" marB="3427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Times New Roman" charset="0"/>
                        </a:rPr>
                        <a:t>Expires and is extended at the end of every year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2" marR="91432" marT="34279" marB="342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56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Times New Roman" charset="0"/>
                        </a:rPr>
                        <a:t>Santiago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2" marR="91432" marT="34279" marB="3427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charset="0"/>
                          <a:cs typeface="Georgia"/>
                        </a:rPr>
                        <a:t>up to the service provider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 marL="91432" marR="91432" marT="34279" marB="342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2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SPACON MERGER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65" y="709200"/>
            <a:ext cx="8461251" cy="3595762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1400" dirty="0" smtClean="0"/>
              <a:t>Decision 2016 by OPS-O and SRE-O to merge the SPACON teams (Gaia, XMM-Newton, Integral)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overall cost saving (</a:t>
            </a:r>
            <a:r>
              <a:rPr lang="en-US" sz="1400" dirty="0" err="1" smtClean="0"/>
              <a:t>Spacon</a:t>
            </a:r>
            <a:r>
              <a:rPr lang="en-US" sz="1400" dirty="0" smtClean="0"/>
              <a:t> team reduction from 9 to 6+1)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reduction of </a:t>
            </a:r>
            <a:r>
              <a:rPr lang="en-US" sz="1400" dirty="0" err="1" smtClean="0"/>
              <a:t>Spacon</a:t>
            </a:r>
            <a:r>
              <a:rPr lang="en-US" sz="1400" dirty="0" smtClean="0"/>
              <a:t> workload, knowledge and training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decrease in science performance on XMM-Newton, Integral accepted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Review of Requirements and Assumptions documents in December (New tools needed)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 Super Alarms tool =&gt; safe response to contingencies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De-conflicting tool =&gt; shift planning of 1 SPACON for 3 missions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Kick off meeting for implementation took place 13/01/2017 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/>
              <a:t>V</a:t>
            </a:r>
            <a:r>
              <a:rPr lang="en-US" sz="1400" dirty="0" smtClean="0"/>
              <a:t>alidation testing of S/W systems finished 03/2018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Readiness Review 13/03/2018 – </a:t>
            </a:r>
            <a:r>
              <a:rPr lang="en-US" sz="1400" dirty="0" smtClean="0">
                <a:solidFill>
                  <a:srgbClr val="1B9313"/>
                </a:solidFill>
              </a:rPr>
              <a:t>GO! final meeting 10/04/2018</a:t>
            </a:r>
          </a:p>
          <a:p>
            <a:pPr marL="827088" lvl="1" indent="-285750">
              <a:buFont typeface="Arial"/>
              <a:buChar char="•"/>
            </a:pP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 smtClean="0"/>
              <a:t>3 Mission Operations planned to start 11/04/2018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57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SPACON </a:t>
            </a:r>
            <a:r>
              <a:rPr lang="en-US" dirty="0" smtClean="0"/>
              <a:t>MERGER – Control Room</a:t>
            </a:r>
            <a:endParaRPr lang="en-GB" dirty="0"/>
          </a:p>
        </p:txBody>
      </p:sp>
      <p:pic>
        <p:nvPicPr>
          <p:cNvPr id="4" name="Picture 3" descr="IMG_237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1736"/>
            <a:ext cx="7915275" cy="3934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6201" y="2546839"/>
            <a:ext cx="1918475" cy="195911"/>
          </a:xfrm>
          <a:prstGeom prst="rect">
            <a:avLst/>
          </a:prstGeom>
          <a:solidFill>
            <a:srgbClr val="FDC8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INTEGRAL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2157" y="2611417"/>
            <a:ext cx="1918475" cy="1959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XMM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6769523" y="3560970"/>
            <a:ext cx="1918475" cy="195911"/>
          </a:xfrm>
          <a:prstGeom prst="rect">
            <a:avLst/>
          </a:prstGeom>
          <a:solidFill>
            <a:srgbClr val="1B931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Gaia</a:t>
            </a:r>
          </a:p>
        </p:txBody>
      </p:sp>
    </p:spTree>
    <p:extLst>
      <p:ext uri="{BB962C8B-B14F-4D97-AF65-F5344CB8AC3E}">
        <p14:creationId xmlns:p14="http://schemas.microsoft.com/office/powerpoint/2010/main" val="15344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942669" y="197598"/>
            <a:ext cx="6996112" cy="430887"/>
          </a:xfrm>
        </p:spPr>
        <p:txBody>
          <a:bodyPr/>
          <a:lstStyle/>
          <a:p>
            <a:r>
              <a:rPr lang="en-GB" dirty="0">
                <a:latin typeface="Verdana" charset="0"/>
                <a:ea typeface="ＭＳ Ｐゴシック" charset="0"/>
              </a:rPr>
              <a:t>menu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964" y="535492"/>
            <a:ext cx="8173219" cy="4019476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GB" sz="1800" dirty="0" smtClean="0">
                <a:cs typeface="+mn-cs"/>
              </a:rPr>
              <a:t>spacecraft status</a:t>
            </a:r>
          </a:p>
          <a:p>
            <a:pPr marL="1095750" lvl="1" indent="-285750">
              <a:buFont typeface="Arial"/>
              <a:buChar char="•"/>
              <a:defRPr/>
            </a:pPr>
            <a:r>
              <a:rPr lang="en-GB" sz="1400" dirty="0" smtClean="0"/>
              <a:t>mission performance </a:t>
            </a:r>
          </a:p>
          <a:p>
            <a:pPr marL="1095750" lvl="1" indent="-285750">
              <a:buFont typeface="Arial"/>
              <a:buChar char="•"/>
              <a:defRPr/>
            </a:pPr>
            <a:r>
              <a:rPr lang="en-GB" sz="1400" dirty="0" smtClean="0"/>
              <a:t>sub</a:t>
            </a:r>
            <a:r>
              <a:rPr lang="en-GB" sz="1400" dirty="0"/>
              <a:t>-system </a:t>
            </a:r>
            <a:r>
              <a:rPr lang="en-GB" sz="1400" dirty="0" smtClean="0"/>
              <a:t>status, life limiting elements: </a:t>
            </a:r>
            <a:endParaRPr lang="en-GB" sz="1400" dirty="0" smtClean="0"/>
          </a:p>
          <a:p>
            <a:pPr marL="1693350" lvl="2" indent="-285750">
              <a:buFont typeface="Arial"/>
              <a:buChar char="•"/>
              <a:defRPr/>
            </a:pPr>
            <a:r>
              <a:rPr lang="en-GB" sz="1400" dirty="0"/>
              <a:t>p</a:t>
            </a:r>
            <a:r>
              <a:rPr lang="en-GB" sz="1400" dirty="0" smtClean="0"/>
              <a:t>ower, fuel </a:t>
            </a:r>
            <a:r>
              <a:rPr lang="en-GB" sz="1400" dirty="0">
                <a:solidFill>
                  <a:srgbClr val="0000FF"/>
                </a:solidFill>
              </a:rPr>
              <a:t>(</a:t>
            </a:r>
            <a:r>
              <a:rPr lang="en-GB" sz="1400" dirty="0" smtClean="0">
                <a:solidFill>
                  <a:srgbClr val="0000FF"/>
                </a:solidFill>
              </a:rPr>
              <a:t>migration)</a:t>
            </a:r>
            <a:r>
              <a:rPr lang="en-GB" sz="1400" dirty="0" smtClean="0"/>
              <a:t>, </a:t>
            </a:r>
            <a:r>
              <a:rPr lang="en-GB" sz="1400" dirty="0"/>
              <a:t>reaction wheels</a:t>
            </a:r>
          </a:p>
          <a:p>
            <a:pPr marL="1095750" lvl="1" indent="-285750">
              <a:buFont typeface="Arial"/>
              <a:buChar char="•"/>
              <a:defRPr/>
            </a:pPr>
            <a:r>
              <a:rPr lang="en-GB" sz="1400" dirty="0"/>
              <a:t>orbital </a:t>
            </a:r>
            <a:r>
              <a:rPr lang="en-GB" sz="1400" dirty="0" smtClean="0"/>
              <a:t>evolution</a:t>
            </a:r>
            <a:endParaRPr lang="en-GB" sz="1400" dirty="0"/>
          </a:p>
          <a:p>
            <a:pPr marL="1095750" lvl="1" indent="-285750">
              <a:buFont typeface="Arial"/>
              <a:buChar char="•"/>
              <a:defRPr/>
            </a:pPr>
            <a:r>
              <a:rPr lang="en-GB" sz="1400" dirty="0" smtClean="0"/>
              <a:t>environmental</a:t>
            </a:r>
            <a:endParaRPr lang="en-GB" sz="1400" dirty="0" smtClean="0">
              <a:solidFill>
                <a:srgbClr val="00CC00"/>
              </a:solidFill>
            </a:endParaRPr>
          </a:p>
          <a:p>
            <a:pPr marL="1095750" lvl="1" indent="-285750">
              <a:buFont typeface="Arial"/>
              <a:buChar char="•"/>
              <a:defRPr/>
            </a:pPr>
            <a:r>
              <a:rPr lang="en-GB" sz="1400" dirty="0" smtClean="0">
                <a:solidFill>
                  <a:srgbClr val="0000FF"/>
                </a:solidFill>
              </a:rPr>
              <a:t>AOCS </a:t>
            </a:r>
            <a:r>
              <a:rPr lang="en-GB" sz="1400" dirty="0" smtClean="0">
                <a:solidFill>
                  <a:srgbClr val="0000FF"/>
                </a:solidFill>
              </a:rPr>
              <a:t>wheel speed management</a:t>
            </a:r>
            <a:endParaRPr lang="en-GB" sz="1400" dirty="0" smtClean="0">
              <a:solidFill>
                <a:srgbClr val="0000FF"/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en-GB" sz="1800" dirty="0" smtClean="0">
                <a:cs typeface="+mn-cs"/>
              </a:rPr>
              <a:t>ground segment</a:t>
            </a:r>
          </a:p>
          <a:p>
            <a:pPr marL="1095750" lvl="1" indent="-285750">
              <a:buFont typeface="Arial"/>
              <a:buChar char="•"/>
              <a:defRPr/>
            </a:pPr>
            <a:r>
              <a:rPr lang="en-GB" sz="1400" dirty="0">
                <a:solidFill>
                  <a:srgbClr val="0000FF"/>
                </a:solidFill>
              </a:rPr>
              <a:t>automation</a:t>
            </a:r>
          </a:p>
          <a:p>
            <a:pPr marL="1095750" lvl="1" indent="-285750">
              <a:buFont typeface="Arial"/>
              <a:buChar char="•"/>
              <a:defRPr/>
            </a:pPr>
            <a:r>
              <a:rPr lang="en-GB" dirty="0"/>
              <a:t>n</a:t>
            </a:r>
            <a:r>
              <a:rPr lang="en-GB" dirty="0" smtClean="0"/>
              <a:t>etwork &amp; ground stations</a:t>
            </a:r>
          </a:p>
          <a:p>
            <a:pPr marL="1095750" lvl="1" indent="-285750">
              <a:buFont typeface="Arial"/>
              <a:buChar char="•"/>
              <a:defRPr/>
            </a:pPr>
            <a:r>
              <a:rPr lang="en-GB" sz="1400" dirty="0">
                <a:solidFill>
                  <a:srgbClr val="0000FF"/>
                </a:solidFill>
              </a:rPr>
              <a:t>SPACON </a:t>
            </a:r>
            <a:r>
              <a:rPr lang="en-GB" sz="1400" dirty="0" smtClean="0">
                <a:solidFill>
                  <a:srgbClr val="0000FF"/>
                </a:solidFill>
              </a:rPr>
              <a:t>Merger</a:t>
            </a:r>
            <a:endParaRPr lang="en-GB" sz="1400" dirty="0">
              <a:solidFill>
                <a:srgbClr val="0000FF"/>
              </a:solidFill>
            </a:endParaRPr>
          </a:p>
          <a:p>
            <a:pPr marL="1095750" lvl="1" indent="-285750">
              <a:buFont typeface="Arial"/>
              <a:buChar char="•"/>
              <a:defRPr/>
            </a:pPr>
            <a:endParaRPr lang="en-GB" dirty="0" smtClean="0"/>
          </a:p>
          <a:p>
            <a:pPr>
              <a:buFont typeface="Arial"/>
              <a:buChar char="•"/>
              <a:defRPr/>
            </a:pPr>
            <a:endParaRPr lang="en-GB" sz="1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0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ission performance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8" y="564799"/>
            <a:ext cx="8995552" cy="45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99176" y="30391"/>
            <a:ext cx="6592224" cy="830997"/>
          </a:xfrm>
        </p:spPr>
        <p:txBody>
          <a:bodyPr rIns="133350"/>
          <a:lstStyle/>
          <a:p>
            <a:r>
              <a:rPr lang="en-US" sz="2400" dirty="0">
                <a:latin typeface="Verdana" charset="0"/>
                <a:ea typeface="ＭＳ Ｐゴシック" charset="0"/>
              </a:rPr>
              <a:t>spacecraft/mission status</a:t>
            </a:r>
            <a:br>
              <a:rPr lang="en-US" sz="2400" dirty="0">
                <a:latin typeface="Verdana" charset="0"/>
                <a:ea typeface="ＭＳ Ｐゴシック" charset="0"/>
              </a:rPr>
            </a:br>
            <a:r>
              <a:rPr lang="en-US" sz="2400" dirty="0" smtClean="0">
                <a:latin typeface="Verdana" charset="0"/>
                <a:ea typeface="ＭＳ Ｐゴシック" charset="0"/>
              </a:rPr>
              <a:t>see: </a:t>
            </a:r>
            <a:r>
              <a:rPr lang="en-US" sz="1200" dirty="0" smtClean="0">
                <a:latin typeface="Verdana" charset="0"/>
                <a:ea typeface="ＭＳ Ｐゴシック" charset="0"/>
              </a:rPr>
              <a:t>http</a:t>
            </a:r>
            <a:r>
              <a:rPr lang="en-US" sz="1200" dirty="0">
                <a:latin typeface="Verdana" charset="0"/>
                <a:ea typeface="ＭＳ Ｐゴシック" charset="0"/>
              </a:rPr>
              <a:t>://</a:t>
            </a:r>
            <a:r>
              <a:rPr lang="en-US" sz="1200" dirty="0" err="1">
                <a:latin typeface="Verdana" charset="0"/>
                <a:ea typeface="ＭＳ Ｐゴシック" charset="0"/>
              </a:rPr>
              <a:t>xmm.esoc.esa.int</a:t>
            </a:r>
            <a:r>
              <a:rPr lang="en-US" sz="1200" dirty="0">
                <a:latin typeface="Verdana" charset="0"/>
                <a:ea typeface="ＭＳ Ｐゴシック" charset="0"/>
              </a:rPr>
              <a:t>/information/</a:t>
            </a:r>
            <a:r>
              <a:rPr lang="en-US" sz="1200" dirty="0" err="1">
                <a:latin typeface="Verdana" charset="0"/>
                <a:ea typeface="ＭＳ Ｐゴシック" charset="0"/>
              </a:rPr>
              <a:t>sc_health.php</a:t>
            </a:r>
            <a:endParaRPr lang="en-US" sz="2400" dirty="0">
              <a:latin typeface="Verdana" charset="0"/>
              <a:ea typeface="ＭＳ Ｐゴシック" charset="0"/>
            </a:endParaRPr>
          </a:p>
        </p:txBody>
      </p:sp>
      <p:graphicFrame>
        <p:nvGraphicFramePr>
          <p:cNvPr id="39975" name="Group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149508"/>
              </p:ext>
            </p:extLst>
          </p:nvPr>
        </p:nvGraphicFramePr>
        <p:xfrm>
          <a:off x="157618" y="818362"/>
          <a:ext cx="8856663" cy="3708775"/>
        </p:xfrm>
        <a:graphic>
          <a:graphicData uri="http://schemas.openxmlformats.org/drawingml/2006/table">
            <a:tbl>
              <a:tblPr/>
              <a:tblGrid>
                <a:gridCol w="2951675"/>
                <a:gridCol w="2953313"/>
                <a:gridCol w="2951675"/>
              </a:tblGrid>
              <a:tr h="3094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Money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Funded until</a:t>
                      </a:r>
                      <a:b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</a:b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next extension </a:t>
                      </a: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request 2018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End </a:t>
                      </a: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2018</a:t>
                      </a: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/>
                      </a:r>
                      <a:b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</a:b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in 2018</a:t>
                      </a: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charset="0"/>
                          <a:ea typeface="ＭＳ Ｐゴシック" charset="0"/>
                          <a:sym typeface="Wingdings" charset="0"/>
                        </a:rPr>
                        <a:t>2019/20</a:t>
                      </a:r>
                      <a:endParaRPr kumimoji="0" lang="en-GB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8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Fuel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remaining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Use per year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Mileage 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44.5 Kg</a:t>
                      </a: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/>
                      </a:r>
                      <a:b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</a:b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/>
                      </a:r>
                      <a:b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</a:b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sym typeface="Wingdings"/>
                        </a:rPr>
                        <a:t>3.0 kg/year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charset="0"/>
                          <a:ea typeface="ＭＳ Ｐゴシック" charset="0"/>
                          <a:sym typeface="Wingdings"/>
                        </a:rPr>
                        <a:t>2030+</a:t>
                      </a:r>
                      <a:endParaRPr kumimoji="0" lang="en-GB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0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Thruster</a:t>
                      </a: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pulses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GB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Remaining</a:t>
                      </a:r>
                      <a:b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</a:b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use per year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Mileage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17 000 (200000 qualified)</a:t>
                      </a:r>
                      <a:b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</a:b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&lt;7 000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2020-2021</a:t>
                      </a:r>
                      <a:b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</a:b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(B-system with full redundancy available, industry recommends to stay on 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7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Solar array power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Maximum required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Current </a:t>
                      </a: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margin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1350 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500 </a:t>
                      </a: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Battery 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According to </a:t>
                      </a: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industry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15+ y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Gyros/(IMUs)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Usage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&lt; </a:t>
                      </a: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29 </a:t>
                      </a: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%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Reaction wheels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Usage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&lt; </a:t>
                      </a: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51 </a:t>
                      </a: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% 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Optocouplers</a:t>
                      </a:r>
                      <a:endParaRPr kumimoji="0" lang="en-GB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Mileage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~ 2028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RF switches</a:t>
                      </a:r>
                      <a:b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</a:b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/>
                      </a:r>
                      <a:b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</a:b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/>
                      </a:r>
                      <a:b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</a:b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Transponder </a:t>
                      </a: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switches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Usage</a:t>
                      </a: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EBE74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Stuck at one position Back up not used instead transponders are switched</a:t>
                      </a:r>
                      <a:b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</a:b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TX A LCL switches  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&lt;1500</a:t>
                      </a:r>
                      <a:b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</a:b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TX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 LCL switches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 &lt;1500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/>
                      </a:r>
                      <a:b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</a:b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(Qualified to 25000)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435" marR="91435" marT="34302" marB="34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15756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14" y="230446"/>
            <a:ext cx="6537486" cy="430887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8" y="677332"/>
            <a:ext cx="8868832" cy="44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821072" y="230446"/>
            <a:ext cx="6570328" cy="430887"/>
          </a:xfrm>
        </p:spPr>
        <p:txBody>
          <a:bodyPr/>
          <a:lstStyle/>
          <a:p>
            <a:r>
              <a:rPr lang="en-US" dirty="0">
                <a:latin typeface="Verdana" charset="0"/>
                <a:ea typeface="ＭＳ Ｐゴシック" charset="0"/>
              </a:rPr>
              <a:t>fuel </a:t>
            </a:r>
            <a:r>
              <a:rPr lang="en-US" dirty="0" smtClean="0">
                <a:latin typeface="Verdana" charset="0"/>
                <a:ea typeface="ＭＳ Ｐゴシック" charset="0"/>
              </a:rPr>
              <a:t>(migration – status) </a:t>
            </a:r>
            <a:endParaRPr lang="en-US" dirty="0">
              <a:latin typeface="Verdana" charset="0"/>
              <a:ea typeface="ＭＳ Ｐゴシック" charset="0"/>
            </a:endParaRPr>
          </a:p>
        </p:txBody>
      </p:sp>
      <p:sp>
        <p:nvSpPr>
          <p:cNvPr id="31754" name="Content Placeholder 2"/>
          <p:cNvSpPr>
            <a:spLocks noGrp="1"/>
          </p:cNvSpPr>
          <p:nvPr>
            <p:ph idx="1"/>
          </p:nvPr>
        </p:nvSpPr>
        <p:spPr>
          <a:xfrm>
            <a:off x="96558" y="787328"/>
            <a:ext cx="5544615" cy="1620181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GB" sz="1200" dirty="0" smtClean="0">
                <a:latin typeface="Verdana" charset="0"/>
                <a:ea typeface="ＭＳ Ｐゴシック" charset="0"/>
              </a:rPr>
              <a:t>Switch of Migration setting (Tank1 cold, heating from A-side) performed in summer 2017</a:t>
            </a:r>
          </a:p>
          <a:p>
            <a:pPr>
              <a:buFont typeface="Arial"/>
              <a:buChar char="•"/>
            </a:pPr>
            <a:r>
              <a:rPr lang="en-GB" sz="1200" dirty="0" smtClean="0">
                <a:latin typeface="Verdana" charset="0"/>
                <a:ea typeface="ＭＳ Ｐゴシック" charset="0"/>
              </a:rPr>
              <a:t>Full B-side ops will need some CDMU safety feature: needs to be in place before 2020, assuming current consumption</a:t>
            </a:r>
          </a:p>
          <a:p>
            <a:pPr>
              <a:buFont typeface="Arial"/>
              <a:buChar char="•"/>
            </a:pPr>
            <a:r>
              <a:rPr lang="en-GB" sz="1200" dirty="0" smtClean="0">
                <a:latin typeface="Verdana" charset="0"/>
                <a:ea typeface="ＭＳ Ｐゴシック" charset="0"/>
              </a:rPr>
              <a:t>Replenishment activities will start as of </a:t>
            </a:r>
            <a:r>
              <a:rPr lang="en-GB" sz="1200" dirty="0">
                <a:latin typeface="Verdana" charset="0"/>
                <a:ea typeface="ＭＳ Ｐゴシック" charset="0"/>
              </a:rPr>
              <a:t>2022, assuming current consumption</a:t>
            </a:r>
            <a:endParaRPr lang="en-GB" sz="1200" dirty="0" smtClean="0">
              <a:latin typeface="Verdana" charset="0"/>
              <a:ea typeface="ＭＳ Ｐゴシック" charset="0"/>
            </a:endParaRPr>
          </a:p>
          <a:p>
            <a:endParaRPr lang="en-GB" sz="1200" dirty="0">
              <a:latin typeface="Verdana" charset="0"/>
              <a:ea typeface="ＭＳ Ｐゴシック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687616" y="1141248"/>
            <a:ext cx="3456384" cy="1129922"/>
            <a:chOff x="481942" y="1747357"/>
            <a:chExt cx="3579281" cy="1469648"/>
          </a:xfrm>
        </p:grpSpPr>
        <p:sp>
          <p:nvSpPr>
            <p:cNvPr id="50" name="Bent-Up Arrow 49"/>
            <p:cNvSpPr/>
            <p:nvPr/>
          </p:nvSpPr>
          <p:spPr bwMode="auto">
            <a:xfrm>
              <a:off x="1243084" y="2706728"/>
              <a:ext cx="233499" cy="188934"/>
            </a:xfrm>
            <a:prstGeom prst="bentUpArrow">
              <a:avLst>
                <a:gd name="adj1" fmla="val 16182"/>
                <a:gd name="adj2" fmla="val 8833"/>
                <a:gd name="adj3" fmla="val 2939"/>
              </a:avLst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1" name="Bent-Up Arrow 50"/>
            <p:cNvSpPr/>
            <p:nvPr/>
          </p:nvSpPr>
          <p:spPr bwMode="auto">
            <a:xfrm rot="10800000">
              <a:off x="1498611" y="1994754"/>
              <a:ext cx="730602" cy="211161"/>
            </a:xfrm>
            <a:prstGeom prst="bentUpArrow">
              <a:avLst>
                <a:gd name="adj1" fmla="val 12263"/>
                <a:gd name="adj2" fmla="val 8833"/>
                <a:gd name="adj3" fmla="val 2939"/>
              </a:avLst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1196825" y="2199664"/>
              <a:ext cx="533082" cy="519568"/>
            </a:xfrm>
            <a:prstGeom prst="ellipse">
              <a:avLst/>
            </a:prstGeom>
            <a:solidFill>
              <a:srgbClr val="FFCC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1995714" y="2192023"/>
              <a:ext cx="533082" cy="519568"/>
            </a:xfrm>
            <a:prstGeom prst="ellipse">
              <a:avLst/>
            </a:prstGeom>
            <a:solidFill>
              <a:srgbClr val="FFCC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54" name="Bent-Up Arrow 53"/>
            <p:cNvSpPr/>
            <p:nvPr/>
          </p:nvSpPr>
          <p:spPr bwMode="auto">
            <a:xfrm rot="10800000">
              <a:off x="2222604" y="1994754"/>
              <a:ext cx="782735" cy="188934"/>
            </a:xfrm>
            <a:prstGeom prst="bentUpArrow">
              <a:avLst>
                <a:gd name="adj1" fmla="val 12263"/>
                <a:gd name="adj2" fmla="val 8833"/>
                <a:gd name="adj3" fmla="val 2939"/>
              </a:avLst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5" name="Oval 7"/>
            <p:cNvSpPr>
              <a:spLocks noChangeArrowheads="1"/>
            </p:cNvSpPr>
            <p:nvPr/>
          </p:nvSpPr>
          <p:spPr bwMode="auto">
            <a:xfrm>
              <a:off x="2762295" y="2192023"/>
              <a:ext cx="532348" cy="519568"/>
            </a:xfrm>
            <a:prstGeom prst="ellipse">
              <a:avLst/>
            </a:prstGeom>
            <a:solidFill>
              <a:srgbClr val="FFCC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56" name="Bent-Up Arrow 55"/>
            <p:cNvSpPr/>
            <p:nvPr/>
          </p:nvSpPr>
          <p:spPr bwMode="auto">
            <a:xfrm rot="10800000">
              <a:off x="3006074" y="1994754"/>
              <a:ext cx="783469" cy="188934"/>
            </a:xfrm>
            <a:prstGeom prst="bentUpArrow">
              <a:avLst>
                <a:gd name="adj1" fmla="val 12263"/>
                <a:gd name="adj2" fmla="val 8833"/>
                <a:gd name="adj3" fmla="val 2939"/>
              </a:avLst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89543" y="1994754"/>
              <a:ext cx="24965" cy="220191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58" name="Oval 10"/>
            <p:cNvSpPr>
              <a:spLocks noChangeArrowheads="1"/>
            </p:cNvSpPr>
            <p:nvPr/>
          </p:nvSpPr>
          <p:spPr bwMode="auto">
            <a:xfrm>
              <a:off x="3528141" y="2214945"/>
              <a:ext cx="533082" cy="519568"/>
            </a:xfrm>
            <a:prstGeom prst="ellipse">
              <a:avLst/>
            </a:prstGeom>
            <a:solidFill>
              <a:srgbClr val="FFCC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59" name="TextBox 15"/>
            <p:cNvSpPr txBox="1">
              <a:spLocks noChangeArrowheads="1"/>
            </p:cNvSpPr>
            <p:nvPr/>
          </p:nvSpPr>
          <p:spPr bwMode="auto">
            <a:xfrm>
              <a:off x="1910906" y="1747357"/>
              <a:ext cx="1117563" cy="28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 smtClean="0">
                  <a:solidFill>
                    <a:schemeClr val="tx1"/>
                  </a:solidFill>
                </a:rPr>
                <a:t>Tank Feed Line</a:t>
              </a:r>
              <a:endParaRPr lang="en-GB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Arrow Connector 17"/>
            <p:cNvCxnSpPr>
              <a:cxnSpLocks noChangeShapeType="1"/>
            </p:cNvCxnSpPr>
            <p:nvPr/>
          </p:nvCxnSpPr>
          <p:spPr bwMode="auto">
            <a:xfrm>
              <a:off x="1036754" y="2892189"/>
              <a:ext cx="179897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25"/>
            <p:cNvCxnSpPr>
              <a:cxnSpLocks noChangeShapeType="1"/>
            </p:cNvCxnSpPr>
            <p:nvPr/>
          </p:nvCxnSpPr>
          <p:spPr bwMode="auto">
            <a:xfrm flipH="1" flipV="1">
              <a:off x="2129352" y="2120478"/>
              <a:ext cx="79301" cy="62515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26"/>
            <p:cNvCxnSpPr>
              <a:cxnSpLocks noChangeShapeType="1"/>
            </p:cNvCxnSpPr>
            <p:nvPr/>
          </p:nvCxnSpPr>
          <p:spPr bwMode="auto">
            <a:xfrm flipH="1" flipV="1">
              <a:off x="2916492" y="2120478"/>
              <a:ext cx="78567" cy="62515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27"/>
            <p:cNvCxnSpPr>
              <a:cxnSpLocks noChangeShapeType="1"/>
            </p:cNvCxnSpPr>
            <p:nvPr/>
          </p:nvCxnSpPr>
          <p:spPr bwMode="auto">
            <a:xfrm flipH="1" flipV="1">
              <a:off x="3682339" y="2152430"/>
              <a:ext cx="78567" cy="6182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2129352" y="1931544"/>
              <a:ext cx="79301" cy="62515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5" name="Moon 29"/>
            <p:cNvSpPr>
              <a:spLocks noChangeArrowheads="1"/>
            </p:cNvSpPr>
            <p:nvPr/>
          </p:nvSpPr>
          <p:spPr bwMode="auto">
            <a:xfrm rot="5400000">
              <a:off x="1334516" y="2045996"/>
              <a:ext cx="257700" cy="533082"/>
            </a:xfrm>
            <a:prstGeom prst="moon">
              <a:avLst>
                <a:gd name="adj" fmla="val 27897"/>
              </a:avLst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66" name="Flowchart: Magnetic Disk 33"/>
            <p:cNvSpPr>
              <a:spLocks noChangeArrowheads="1"/>
            </p:cNvSpPr>
            <p:nvPr/>
          </p:nvSpPr>
          <p:spPr bwMode="auto">
            <a:xfrm>
              <a:off x="1414170" y="2191328"/>
              <a:ext cx="84441" cy="86826"/>
            </a:xfrm>
            <a:prstGeom prst="flowChartMagneticDisk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67" name="Moon 35"/>
            <p:cNvSpPr>
              <a:spLocks noChangeArrowheads="1"/>
            </p:cNvSpPr>
            <p:nvPr/>
          </p:nvSpPr>
          <p:spPr bwMode="auto">
            <a:xfrm rot="5400000">
              <a:off x="2133405" y="2045996"/>
              <a:ext cx="257700" cy="533082"/>
            </a:xfrm>
            <a:prstGeom prst="moon">
              <a:avLst>
                <a:gd name="adj" fmla="val 58998"/>
              </a:avLst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68" name="Flowchart: Magnetic Disk 36"/>
            <p:cNvSpPr>
              <a:spLocks noChangeArrowheads="1"/>
            </p:cNvSpPr>
            <p:nvPr/>
          </p:nvSpPr>
          <p:spPr bwMode="auto">
            <a:xfrm>
              <a:off x="2211590" y="2191328"/>
              <a:ext cx="84441" cy="86826"/>
            </a:xfrm>
            <a:prstGeom prst="flowChartMagneticDisk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  <p:cxnSp>
          <p:nvCxnSpPr>
            <p:cNvPr id="69" name="Straight Arrow Connector 37"/>
            <p:cNvCxnSpPr>
              <a:cxnSpLocks noChangeShapeType="1"/>
            </p:cNvCxnSpPr>
            <p:nvPr/>
          </p:nvCxnSpPr>
          <p:spPr bwMode="auto">
            <a:xfrm flipH="1" flipV="1">
              <a:off x="1335602" y="2160765"/>
              <a:ext cx="78567" cy="62515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0" name="Moon 38"/>
            <p:cNvSpPr>
              <a:spLocks noChangeArrowheads="1"/>
            </p:cNvSpPr>
            <p:nvPr/>
          </p:nvSpPr>
          <p:spPr bwMode="auto">
            <a:xfrm rot="5400000">
              <a:off x="2899619" y="2046364"/>
              <a:ext cx="257700" cy="532348"/>
            </a:xfrm>
            <a:prstGeom prst="moon">
              <a:avLst>
                <a:gd name="adj" fmla="val 61014"/>
              </a:avLst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71" name="Moon 39"/>
            <p:cNvSpPr>
              <a:spLocks noChangeArrowheads="1"/>
            </p:cNvSpPr>
            <p:nvPr/>
          </p:nvSpPr>
          <p:spPr bwMode="auto">
            <a:xfrm rot="5400000">
              <a:off x="3665832" y="2077254"/>
              <a:ext cx="257700" cy="533082"/>
            </a:xfrm>
            <a:prstGeom prst="moon">
              <a:avLst>
                <a:gd name="adj" fmla="val 54683"/>
              </a:avLst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72" name="Flowchart: Magnetic Disk 40"/>
            <p:cNvSpPr>
              <a:spLocks noChangeArrowheads="1"/>
            </p:cNvSpPr>
            <p:nvPr/>
          </p:nvSpPr>
          <p:spPr bwMode="auto">
            <a:xfrm>
              <a:off x="3759438" y="2214945"/>
              <a:ext cx="84441" cy="87521"/>
            </a:xfrm>
            <a:prstGeom prst="flowChartMagneticDisk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73" name="Flowchart: Magnetic Disk 41"/>
            <p:cNvSpPr>
              <a:spLocks noChangeArrowheads="1"/>
            </p:cNvSpPr>
            <p:nvPr/>
          </p:nvSpPr>
          <p:spPr bwMode="auto">
            <a:xfrm>
              <a:off x="2995794" y="2191328"/>
              <a:ext cx="84441" cy="86826"/>
            </a:xfrm>
            <a:prstGeom prst="flowChartMagneticDisk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74" name="Chord 73"/>
            <p:cNvSpPr/>
            <p:nvPr/>
          </p:nvSpPr>
          <p:spPr bwMode="auto">
            <a:xfrm>
              <a:off x="1196825" y="2214945"/>
              <a:ext cx="533082" cy="504286"/>
            </a:xfrm>
            <a:prstGeom prst="chord">
              <a:avLst>
                <a:gd name="adj1" fmla="val 3293919"/>
                <a:gd name="adj2" fmla="val 7488665"/>
              </a:avLst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5" name="Flowchart: Magnetic Disk 49"/>
            <p:cNvSpPr>
              <a:spLocks noChangeArrowheads="1"/>
            </p:cNvSpPr>
            <p:nvPr/>
          </p:nvSpPr>
          <p:spPr bwMode="auto">
            <a:xfrm>
              <a:off x="1398750" y="2561555"/>
              <a:ext cx="117484" cy="157676"/>
            </a:xfrm>
            <a:prstGeom prst="flowChartMagneticDisk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76" name="Rectangle 50"/>
            <p:cNvSpPr>
              <a:spLocks noChangeArrowheads="1"/>
            </p:cNvSpPr>
            <p:nvPr/>
          </p:nvSpPr>
          <p:spPr bwMode="auto">
            <a:xfrm>
              <a:off x="1446478" y="2214945"/>
              <a:ext cx="21294" cy="37439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chemeClr val="bg1"/>
                </a:solidFill>
              </a:endParaRPr>
            </a:p>
          </p:txBody>
        </p:sp>
        <p:cxnSp>
          <p:nvCxnSpPr>
            <p:cNvPr id="77" name="Straight Arrow Connector 51"/>
            <p:cNvCxnSpPr>
              <a:cxnSpLocks noChangeShapeType="1"/>
            </p:cNvCxnSpPr>
            <p:nvPr/>
          </p:nvCxnSpPr>
          <p:spPr bwMode="auto">
            <a:xfrm>
              <a:off x="1456758" y="2656716"/>
              <a:ext cx="160806" cy="6321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78" name="Group 46"/>
            <p:cNvGrpSpPr>
              <a:grpSpLocks/>
            </p:cNvGrpSpPr>
            <p:nvPr/>
          </p:nvGrpSpPr>
          <p:grpSpPr bwMode="auto">
            <a:xfrm>
              <a:off x="1280525" y="2900537"/>
              <a:ext cx="182832" cy="172958"/>
              <a:chOff x="1513174" y="4293096"/>
              <a:chExt cx="394530" cy="360040"/>
            </a:xfrm>
          </p:grpSpPr>
          <p:sp>
            <p:nvSpPr>
              <p:cNvPr id="91" name="Rectangle 47"/>
              <p:cNvSpPr>
                <a:spLocks noChangeArrowheads="1"/>
              </p:cNvSpPr>
              <p:nvPr/>
            </p:nvSpPr>
            <p:spPr bwMode="auto">
              <a:xfrm>
                <a:off x="1513174" y="4391897"/>
                <a:ext cx="394530" cy="261239"/>
              </a:xfrm>
              <a:prstGeom prst="rect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lnSpc>
                    <a:spcPct val="95000"/>
                  </a:lnSpc>
                  <a:spcBef>
                    <a:spcPct val="45000"/>
                  </a:spcBef>
                  <a:buClr>
                    <a:srgbClr val="EBE74F"/>
                  </a:buClr>
                  <a:buFont typeface="Wingdings" pitchFamily="2" charset="2"/>
                  <a:buChar char="n"/>
                  <a:defRPr sz="2400">
                    <a:solidFill>
                      <a:schemeClr val="bg2"/>
                    </a:solidFill>
                    <a:latin typeface="Verdana" pitchFamily="34" charset="0"/>
                  </a:defRPr>
                </a:lvl1pPr>
                <a:lvl2pPr marL="742950" indent="-285750">
                  <a:lnSpc>
                    <a:spcPct val="95000"/>
                  </a:lnSpc>
                  <a:spcBef>
                    <a:spcPct val="45000"/>
                  </a:spcBef>
                  <a:buClr>
                    <a:srgbClr val="0098DB"/>
                  </a:buClr>
                  <a:buChar char="•"/>
                  <a:defRPr sz="2000">
                    <a:solidFill>
                      <a:schemeClr val="bg2"/>
                    </a:solidFill>
                    <a:latin typeface="Verdana" pitchFamily="34" charset="0"/>
                  </a:defRPr>
                </a:lvl2pPr>
                <a:lvl3pPr marL="1143000" indent="-228600">
                  <a:lnSpc>
                    <a:spcPct val="95000"/>
                  </a:lnSpc>
                  <a:spcBef>
                    <a:spcPct val="45000"/>
                  </a:spcBef>
                  <a:buFont typeface="Courier New" pitchFamily="49" charset="0"/>
                  <a:buChar char="-"/>
                  <a:defRPr sz="2000">
                    <a:solidFill>
                      <a:schemeClr val="bg2"/>
                    </a:solidFill>
                    <a:latin typeface="Verdana" pitchFamily="34" charset="0"/>
                  </a:defRPr>
                </a:lvl3pPr>
                <a:lvl4pPr marL="1600200" indent="-228600">
                  <a:lnSpc>
                    <a:spcPct val="130000"/>
                  </a:lnSpc>
                  <a:spcBef>
                    <a:spcPct val="20000"/>
                  </a:spcBef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</a:defRPr>
                </a:lvl4pPr>
                <a:lvl5pPr marL="2057400" indent="-228600">
                  <a:lnSpc>
                    <a:spcPct val="130000"/>
                  </a:lnSpc>
                  <a:spcBef>
                    <a:spcPct val="20000"/>
                  </a:spcBef>
                  <a:buChar char="»"/>
                  <a:defRPr sz="1600">
                    <a:solidFill>
                      <a:schemeClr val="bg2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2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2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2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2"/>
                    </a:solidFill>
                    <a:latin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GB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27"/>
              <p:cNvSpPr>
                <a:spLocks noChangeArrowheads="1"/>
              </p:cNvSpPr>
              <p:nvPr/>
            </p:nvSpPr>
            <p:spPr bwMode="auto">
              <a:xfrm>
                <a:off x="1691680" y="4293096"/>
                <a:ext cx="53975" cy="10227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5000"/>
                  </a:lnSpc>
                  <a:spcBef>
                    <a:spcPct val="45000"/>
                  </a:spcBef>
                  <a:buClr>
                    <a:srgbClr val="EBE74F"/>
                  </a:buClr>
                  <a:buFont typeface="Wingdings" pitchFamily="2" charset="2"/>
                  <a:buChar char="n"/>
                  <a:defRPr sz="2400">
                    <a:solidFill>
                      <a:schemeClr val="bg2"/>
                    </a:solidFill>
                    <a:latin typeface="Verdana" pitchFamily="34" charset="0"/>
                  </a:defRPr>
                </a:lvl1pPr>
                <a:lvl2pPr marL="742950" indent="-285750">
                  <a:lnSpc>
                    <a:spcPct val="95000"/>
                  </a:lnSpc>
                  <a:spcBef>
                    <a:spcPct val="45000"/>
                  </a:spcBef>
                  <a:buClr>
                    <a:srgbClr val="0098DB"/>
                  </a:buClr>
                  <a:buChar char="•"/>
                  <a:defRPr sz="2000">
                    <a:solidFill>
                      <a:schemeClr val="bg2"/>
                    </a:solidFill>
                    <a:latin typeface="Verdana" pitchFamily="34" charset="0"/>
                  </a:defRPr>
                </a:lvl2pPr>
                <a:lvl3pPr marL="1143000" indent="-228600">
                  <a:lnSpc>
                    <a:spcPct val="95000"/>
                  </a:lnSpc>
                  <a:spcBef>
                    <a:spcPct val="45000"/>
                  </a:spcBef>
                  <a:buFont typeface="Courier New" pitchFamily="49" charset="0"/>
                  <a:buChar char="-"/>
                  <a:defRPr sz="2000">
                    <a:solidFill>
                      <a:schemeClr val="bg2"/>
                    </a:solidFill>
                    <a:latin typeface="Verdana" pitchFamily="34" charset="0"/>
                  </a:defRPr>
                </a:lvl3pPr>
                <a:lvl4pPr marL="1600200" indent="-228600">
                  <a:lnSpc>
                    <a:spcPct val="130000"/>
                  </a:lnSpc>
                  <a:spcBef>
                    <a:spcPct val="20000"/>
                  </a:spcBef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</a:defRPr>
                </a:lvl4pPr>
                <a:lvl5pPr marL="2057400" indent="-228600">
                  <a:lnSpc>
                    <a:spcPct val="130000"/>
                  </a:lnSpc>
                  <a:spcBef>
                    <a:spcPct val="20000"/>
                  </a:spcBef>
                  <a:buChar char="»"/>
                  <a:defRPr sz="1600">
                    <a:solidFill>
                      <a:schemeClr val="bg2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2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2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2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2"/>
                    </a:solidFill>
                    <a:latin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" name="TextBox 15"/>
            <p:cNvSpPr txBox="1">
              <a:spLocks noChangeArrowheads="1"/>
            </p:cNvSpPr>
            <p:nvPr/>
          </p:nvSpPr>
          <p:spPr bwMode="auto">
            <a:xfrm>
              <a:off x="481942" y="2784385"/>
              <a:ext cx="714883" cy="28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 smtClean="0">
                  <a:solidFill>
                    <a:schemeClr val="tx1"/>
                  </a:solidFill>
                </a:rPr>
                <a:t>To RCS</a:t>
              </a:r>
              <a:endParaRPr lang="en-GB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80" name="Straight Arrow Connector 51"/>
            <p:cNvCxnSpPr>
              <a:cxnSpLocks noChangeShapeType="1"/>
            </p:cNvCxnSpPr>
            <p:nvPr/>
          </p:nvCxnSpPr>
          <p:spPr bwMode="auto">
            <a:xfrm>
              <a:off x="1426789" y="2999829"/>
              <a:ext cx="160806" cy="6321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1" name="TextBox 15"/>
            <p:cNvSpPr txBox="1">
              <a:spLocks noChangeArrowheads="1"/>
            </p:cNvSpPr>
            <p:nvPr/>
          </p:nvSpPr>
          <p:spPr bwMode="auto">
            <a:xfrm>
              <a:off x="1587595" y="2936785"/>
              <a:ext cx="408119" cy="28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 smtClean="0">
                  <a:solidFill>
                    <a:schemeClr val="tx1"/>
                  </a:solidFill>
                </a:rPr>
                <a:t>PT</a:t>
              </a:r>
              <a:endParaRPr lang="en-GB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15"/>
            <p:cNvSpPr txBox="1">
              <a:spLocks noChangeArrowheads="1"/>
            </p:cNvSpPr>
            <p:nvPr/>
          </p:nvSpPr>
          <p:spPr bwMode="auto">
            <a:xfrm>
              <a:off x="1212883" y="2303306"/>
              <a:ext cx="489218" cy="28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 smtClean="0">
                  <a:solidFill>
                    <a:schemeClr val="tx1"/>
                  </a:solidFill>
                </a:rPr>
                <a:t>MT 1</a:t>
              </a:r>
              <a:endParaRPr lang="en-GB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15"/>
            <p:cNvSpPr txBox="1">
              <a:spLocks noChangeArrowheads="1"/>
            </p:cNvSpPr>
            <p:nvPr/>
          </p:nvSpPr>
          <p:spPr bwMode="auto">
            <a:xfrm>
              <a:off x="1498611" y="2656716"/>
              <a:ext cx="1117563" cy="28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 smtClean="0">
                  <a:solidFill>
                    <a:schemeClr val="tx1"/>
                  </a:solidFill>
                </a:rPr>
                <a:t>Bubble Trap</a:t>
              </a:r>
              <a:endParaRPr lang="en-GB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15"/>
            <p:cNvSpPr txBox="1">
              <a:spLocks noChangeArrowheads="1"/>
            </p:cNvSpPr>
            <p:nvPr/>
          </p:nvSpPr>
          <p:spPr bwMode="auto">
            <a:xfrm>
              <a:off x="2051422" y="2411028"/>
              <a:ext cx="489218" cy="28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 smtClean="0">
                  <a:solidFill>
                    <a:schemeClr val="tx1"/>
                  </a:solidFill>
                </a:rPr>
                <a:t>AT </a:t>
              </a:r>
              <a:r>
                <a:rPr lang="en-GB" alt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5" name="TextBox 15"/>
            <p:cNvSpPr txBox="1">
              <a:spLocks noChangeArrowheads="1"/>
            </p:cNvSpPr>
            <p:nvPr/>
          </p:nvSpPr>
          <p:spPr bwMode="auto">
            <a:xfrm>
              <a:off x="2805425" y="2402142"/>
              <a:ext cx="489218" cy="28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 smtClean="0">
                  <a:solidFill>
                    <a:schemeClr val="tx1"/>
                  </a:solidFill>
                </a:rPr>
                <a:t>AT 3</a:t>
              </a:r>
              <a:endParaRPr lang="en-GB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15"/>
            <p:cNvSpPr txBox="1">
              <a:spLocks noChangeArrowheads="1"/>
            </p:cNvSpPr>
            <p:nvPr/>
          </p:nvSpPr>
          <p:spPr bwMode="auto">
            <a:xfrm>
              <a:off x="3572005" y="2426663"/>
              <a:ext cx="489218" cy="28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 smtClean="0">
                  <a:solidFill>
                    <a:schemeClr val="tx1"/>
                  </a:solidFill>
                </a:rPr>
                <a:t>AT 4</a:t>
              </a:r>
              <a:endParaRPr lang="en-GB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87" name="TextBox 15"/>
            <p:cNvSpPr txBox="1">
              <a:spLocks noChangeArrowheads="1"/>
            </p:cNvSpPr>
            <p:nvPr/>
          </p:nvSpPr>
          <p:spPr bwMode="auto">
            <a:xfrm>
              <a:off x="947087" y="2026902"/>
              <a:ext cx="499391" cy="28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 smtClean="0">
                  <a:solidFill>
                    <a:schemeClr val="tx1"/>
                  </a:solidFill>
                </a:rPr>
                <a:t>PMD</a:t>
              </a:r>
              <a:endParaRPr lang="en-GB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88" name="TextBox 15"/>
            <p:cNvSpPr txBox="1">
              <a:spLocks noChangeArrowheads="1"/>
            </p:cNvSpPr>
            <p:nvPr/>
          </p:nvSpPr>
          <p:spPr bwMode="auto">
            <a:xfrm>
              <a:off x="1762864" y="2019297"/>
              <a:ext cx="499391" cy="28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 smtClean="0">
                  <a:solidFill>
                    <a:schemeClr val="tx1"/>
                  </a:solidFill>
                </a:rPr>
                <a:t>PMD</a:t>
              </a:r>
              <a:endParaRPr lang="en-GB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89" name="TextBox 15"/>
            <p:cNvSpPr txBox="1">
              <a:spLocks noChangeArrowheads="1"/>
            </p:cNvSpPr>
            <p:nvPr/>
          </p:nvSpPr>
          <p:spPr bwMode="auto">
            <a:xfrm>
              <a:off x="2555729" y="2012756"/>
              <a:ext cx="499391" cy="28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 smtClean="0">
                  <a:solidFill>
                    <a:schemeClr val="tx1"/>
                  </a:solidFill>
                </a:rPr>
                <a:t>PMD</a:t>
              </a:r>
              <a:endParaRPr lang="en-GB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15"/>
            <p:cNvSpPr txBox="1">
              <a:spLocks noChangeArrowheads="1"/>
            </p:cNvSpPr>
            <p:nvPr/>
          </p:nvSpPr>
          <p:spPr bwMode="auto">
            <a:xfrm>
              <a:off x="3344488" y="2030207"/>
              <a:ext cx="499391" cy="28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5000"/>
                </a:lnSpc>
                <a:spcBef>
                  <a:spcPct val="45000"/>
                </a:spcBef>
                <a:buClr>
                  <a:srgbClr val="EBE74F"/>
                </a:buClr>
                <a:buFont typeface="Wingdings" pitchFamily="2" charset="2"/>
                <a:buChar char="n"/>
                <a:defRPr sz="24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45000"/>
                </a:spcBef>
                <a:buClr>
                  <a:srgbClr val="0098DB"/>
                </a:buClr>
                <a:buChar char="•"/>
                <a:defRPr sz="20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45000"/>
                </a:spcBef>
                <a:buFont typeface="Courier New" pitchFamily="49" charset="0"/>
                <a:buChar char="-"/>
                <a:defRPr sz="20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30000"/>
                </a:lnSpc>
                <a:spcBef>
                  <a:spcPct val="20000"/>
                </a:spcBef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30000"/>
                </a:lnSpc>
                <a:spcBef>
                  <a:spcPct val="20000"/>
                </a:spcBef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 smtClean="0">
                  <a:solidFill>
                    <a:schemeClr val="tx1"/>
                  </a:solidFill>
                </a:rPr>
                <a:t>PMD</a:t>
              </a:r>
              <a:endParaRPr lang="en-GB" altLang="en-US" sz="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 descr="Screen Shot 2018-02-22 at 11.41.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749"/>
            <a:ext cx="9144000" cy="27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024468" y="61170"/>
            <a:ext cx="6571721" cy="769441"/>
          </a:xfrm>
        </p:spPr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</a:rPr>
              <a:t>4WD side effects as a cure for</a:t>
            </a:r>
            <a:br>
              <a:rPr lang="en-US" dirty="0" smtClean="0">
                <a:latin typeface="Verdana" charset="0"/>
                <a:ea typeface="ＭＳ Ｐゴシック" charset="0"/>
              </a:rPr>
            </a:br>
            <a:r>
              <a:rPr lang="en-US" dirty="0" smtClean="0">
                <a:latin typeface="Verdana" charset="0"/>
                <a:ea typeface="ＭＳ Ｐゴシック" charset="0"/>
              </a:rPr>
              <a:t>reaction </a:t>
            </a:r>
            <a:r>
              <a:rPr lang="en-US" dirty="0">
                <a:latin typeface="Verdana" charset="0"/>
                <a:ea typeface="ＭＳ Ｐゴシック" charset="0"/>
              </a:rPr>
              <a:t>wheel cage instability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-25400" y="951310"/>
            <a:ext cx="4105732" cy="3468290"/>
          </a:xfrm>
        </p:spPr>
        <p:txBody>
          <a:bodyPr/>
          <a:lstStyle/>
          <a:p>
            <a:pPr marL="180000" indent="-180000">
              <a:buFont typeface="Arial"/>
              <a:buChar char="•"/>
            </a:pPr>
            <a:r>
              <a:rPr lang="en-GB" sz="1200" dirty="0">
                <a:latin typeface="Verdana" charset="0"/>
                <a:ea typeface="ＭＳ Ｐゴシック" charset="0"/>
              </a:rPr>
              <a:t>one respectively </a:t>
            </a:r>
            <a:r>
              <a:rPr lang="en-GB" sz="1200" b="1" dirty="0">
                <a:latin typeface="Verdana" charset="0"/>
                <a:ea typeface="ＭＳ Ｐゴシック" charset="0"/>
              </a:rPr>
              <a:t>two of the XMM-Newton reaction wheels showed a non-nominal behaviour since 2008 </a:t>
            </a:r>
            <a:r>
              <a:rPr lang="en-GB" sz="1200" dirty="0">
                <a:latin typeface="Verdana" charset="0"/>
                <a:ea typeface="ＭＳ Ｐゴシック" charset="0"/>
              </a:rPr>
              <a:t>(not  flagged by the standard out-of-limits</a:t>
            </a:r>
            <a:r>
              <a:rPr lang="en-GB" sz="1200" dirty="0" smtClean="0">
                <a:latin typeface="Verdana" charset="0"/>
                <a:ea typeface="ＭＳ Ｐゴシック" charset="0"/>
              </a:rPr>
              <a:t>) and only discovered during the 4WD project</a:t>
            </a:r>
            <a:endParaRPr lang="en-GB" sz="1200" dirty="0">
              <a:latin typeface="Verdana" charset="0"/>
              <a:ea typeface="ＭＳ Ｐゴシック" charset="0"/>
            </a:endParaRPr>
          </a:p>
          <a:p>
            <a:pPr marL="180000" indent="-180000">
              <a:buFont typeface="Arial"/>
              <a:buChar char="•"/>
            </a:pPr>
            <a:r>
              <a:rPr lang="en-US" sz="1200" dirty="0">
                <a:latin typeface="Verdana" charset="0"/>
                <a:ea typeface="ＭＳ Ｐゴシック" charset="0"/>
              </a:rPr>
              <a:t>known phenomena with bearings running in marginally lubricated regimes</a:t>
            </a:r>
          </a:p>
          <a:p>
            <a:pPr marL="180000" indent="-180000">
              <a:buFont typeface="Arial"/>
              <a:buChar char="•"/>
            </a:pPr>
            <a:r>
              <a:rPr lang="en-US" sz="1200" dirty="0">
                <a:latin typeface="Verdana" charset="0"/>
                <a:ea typeface="ＭＳ Ｐゴシック" charset="0"/>
              </a:rPr>
              <a:t>caused by too much or too little oil  (late in the mission can only be due to reduction in oil quantity</a:t>
            </a:r>
            <a:r>
              <a:rPr lang="en-US" sz="1200" dirty="0" smtClean="0">
                <a:latin typeface="Verdana" charset="0"/>
                <a:ea typeface="ＭＳ Ｐゴシック" charset="0"/>
              </a:rPr>
              <a:t>)</a:t>
            </a:r>
          </a:p>
          <a:p>
            <a:pPr marL="180000" indent="-180000">
              <a:buFont typeface="Arial"/>
              <a:buChar char="•"/>
            </a:pPr>
            <a:r>
              <a:rPr lang="en-GB" sz="1200" dirty="0">
                <a:latin typeface="Verdana" charset="0"/>
                <a:ea typeface="ＭＳ Ｐゴシック" charset="0"/>
              </a:rPr>
              <a:t>several space missions have suffered from degradation of their on-board momentum wheels.(Radarsat-1, NASA's </a:t>
            </a:r>
            <a:r>
              <a:rPr lang="en-GB" sz="1200" dirty="0" err="1">
                <a:latin typeface="Verdana" charset="0"/>
                <a:ea typeface="ＭＳ Ｐゴシック" charset="0"/>
              </a:rPr>
              <a:t>Kepler</a:t>
            </a:r>
            <a:r>
              <a:rPr lang="en-GB" sz="1200" dirty="0">
                <a:latin typeface="Verdana" charset="0"/>
                <a:ea typeface="ＭＳ Ｐゴシック" charset="0"/>
              </a:rPr>
              <a:t>, ESA's Rosetta …)</a:t>
            </a:r>
            <a:endParaRPr lang="en-US" sz="1200" dirty="0">
              <a:latin typeface="Verdana" charset="0"/>
              <a:ea typeface="ＭＳ Ｐゴシック" charset="0"/>
            </a:endParaRPr>
          </a:p>
          <a:p>
            <a:pPr marL="180000" indent="-180000">
              <a:buFont typeface="Arial"/>
              <a:buChar char="•"/>
            </a:pPr>
            <a:endParaRPr lang="en-US" sz="1200" dirty="0">
              <a:latin typeface="Verdana" charset="0"/>
              <a:ea typeface="ＭＳ Ｐゴシック" charset="0"/>
            </a:endParaRPr>
          </a:p>
        </p:txBody>
      </p:sp>
      <p:pic>
        <p:nvPicPr>
          <p:cNvPr id="3" name="Picture 2" descr="XMM_caging_20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66" y="846667"/>
            <a:ext cx="4950446" cy="38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Caging status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650"/>
            <a:ext cx="9144000" cy="445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810124" y="230446"/>
            <a:ext cx="6581277" cy="430887"/>
          </a:xfrm>
        </p:spPr>
        <p:txBody>
          <a:bodyPr/>
          <a:lstStyle/>
          <a:p>
            <a:r>
              <a:rPr lang="en-GB" dirty="0">
                <a:latin typeface="Verdana" charset="0"/>
                <a:ea typeface="ＭＳ Ｐゴシック" charset="0"/>
              </a:rPr>
              <a:t>orbit evolution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9296" y="744563"/>
            <a:ext cx="2820854" cy="3910782"/>
          </a:xfrm>
        </p:spPr>
        <p:txBody>
          <a:bodyPr/>
          <a:lstStyle/>
          <a:p>
            <a:pPr>
              <a:lnSpc>
                <a:spcPct val="75000"/>
              </a:lnSpc>
              <a:buFont typeface="Arial"/>
              <a:buChar char="•"/>
            </a:pPr>
            <a:r>
              <a:rPr lang="en-US" sz="1400" dirty="0">
                <a:latin typeface="Verdana" charset="0"/>
                <a:ea typeface="ＭＳ Ｐゴシック" charset="0"/>
              </a:rPr>
              <a:t>perigee </a:t>
            </a:r>
            <a:r>
              <a:rPr lang="en-US" sz="1400" dirty="0" smtClean="0">
                <a:latin typeface="Verdana" charset="0"/>
                <a:ea typeface="ＭＳ Ｐゴシック" charset="0"/>
              </a:rPr>
              <a:t>decreased </a:t>
            </a:r>
            <a:r>
              <a:rPr lang="en-US" sz="1400" dirty="0">
                <a:latin typeface="Verdana" charset="0"/>
                <a:ea typeface="ＭＳ Ｐゴシック" charset="0"/>
              </a:rPr>
              <a:t>to about 5.197 km </a:t>
            </a:r>
            <a:r>
              <a:rPr lang="en-US" sz="1400" dirty="0" smtClean="0">
                <a:latin typeface="Verdana" charset="0"/>
                <a:ea typeface="ＭＳ Ｐゴシック" charset="0"/>
              </a:rPr>
              <a:t>in early 2017 </a:t>
            </a:r>
          </a:p>
          <a:p>
            <a:pPr>
              <a:lnSpc>
                <a:spcPct val="75000"/>
              </a:lnSpc>
              <a:buFont typeface="Arial"/>
              <a:buChar char="•"/>
            </a:pPr>
            <a:r>
              <a:rPr lang="en-US" sz="1400" dirty="0" smtClean="0">
                <a:latin typeface="Verdana" charset="0"/>
                <a:ea typeface="ＭＳ Ｐゴシック" charset="0"/>
              </a:rPr>
              <a:t>at </a:t>
            </a:r>
            <a:r>
              <a:rPr lang="en-US" sz="1400" dirty="0">
                <a:latin typeface="Verdana" charset="0"/>
                <a:ea typeface="ＭＳ Ｐゴシック" charset="0"/>
              </a:rPr>
              <a:t>the start of the routine phase mission in 2000, the perigee height was at 7.000 km</a:t>
            </a:r>
          </a:p>
          <a:p>
            <a:pPr>
              <a:lnSpc>
                <a:spcPct val="75000"/>
              </a:lnSpc>
              <a:buFont typeface="Arial"/>
              <a:buChar char="•"/>
            </a:pPr>
            <a:r>
              <a:rPr lang="en-US" sz="1400" dirty="0">
                <a:latin typeface="Verdana" charset="0"/>
                <a:ea typeface="ＭＳ Ｐゴシック" charset="0"/>
              </a:rPr>
              <a:t>given the experience from INTEGRAL we do not expect issues regarding increased noise on the star tracker</a:t>
            </a:r>
          </a:p>
          <a:p>
            <a:pPr>
              <a:lnSpc>
                <a:spcPct val="75000"/>
              </a:lnSpc>
              <a:buFont typeface="Arial"/>
              <a:buChar char="•"/>
            </a:pPr>
            <a:r>
              <a:rPr lang="en-US" sz="1400" dirty="0">
                <a:latin typeface="Verdana" charset="0"/>
                <a:ea typeface="ＭＳ Ｐゴシック" charset="0"/>
              </a:rPr>
              <a:t>collision potential with MEO and GEO objects is monitored by space debris </a:t>
            </a:r>
            <a:r>
              <a:rPr lang="en-US" sz="1400" dirty="0" smtClean="0">
                <a:latin typeface="Verdana" charset="0"/>
                <a:ea typeface="ＭＳ Ｐゴシック" charset="0"/>
              </a:rPr>
              <a:t>office</a:t>
            </a:r>
            <a:br>
              <a:rPr lang="en-US" sz="1400" dirty="0" smtClean="0">
                <a:latin typeface="Verdana" charset="0"/>
                <a:ea typeface="ＭＳ Ｐゴシック" charset="0"/>
              </a:rPr>
            </a:br>
            <a:r>
              <a:rPr lang="en-US" sz="1400" dirty="0">
                <a:latin typeface="Verdana" charset="0"/>
                <a:ea typeface="ＭＳ Ｐゴシック" charset="0"/>
              </a:rPr>
              <a:t>(analysis by F/D and Debris office finished) </a:t>
            </a:r>
          </a:p>
          <a:p>
            <a:pPr>
              <a:lnSpc>
                <a:spcPct val="75000"/>
              </a:lnSpc>
              <a:buFont typeface="Arial"/>
              <a:buChar char="•"/>
            </a:pPr>
            <a:r>
              <a:rPr lang="en-US" sz="1400" dirty="0">
                <a:latin typeface="Verdana" charset="0"/>
                <a:ea typeface="ＭＳ Ｐゴシック" charset="0"/>
              </a:rPr>
              <a:t>Minor orbit corrections needed to keep perigee gap (</a:t>
            </a:r>
            <a:r>
              <a:rPr lang="en-US" sz="1400" dirty="0" err="1">
                <a:latin typeface="Verdana" charset="0"/>
                <a:ea typeface="ＭＳ Ｐゴシック" charset="0"/>
              </a:rPr>
              <a:t>Kourou</a:t>
            </a:r>
            <a:r>
              <a:rPr lang="en-US" sz="1400" dirty="0">
                <a:latin typeface="Verdana" charset="0"/>
                <a:ea typeface="ＭＳ Ｐゴシック" charset="0"/>
              </a:rPr>
              <a:t>) where its best to be</a:t>
            </a:r>
          </a:p>
          <a:p>
            <a:pPr marL="285750" indent="-285750">
              <a:lnSpc>
                <a:spcPct val="75000"/>
              </a:lnSpc>
              <a:buFont typeface="Arial"/>
              <a:buChar char="•"/>
            </a:pPr>
            <a:endParaRPr lang="en-GB" sz="1400" dirty="0">
              <a:solidFill>
                <a:srgbClr val="00CC00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2" name="Picture 1" descr="perigee_e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790574"/>
            <a:ext cx="51339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Mac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f2760952-b3bb-408f-ace6-eb1e07642b8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Mac Presentation 16-9.potx</Template>
  <TotalTime>0</TotalTime>
  <Words>669</Words>
  <Application>Microsoft Office PowerPoint</Application>
  <PresentationFormat>On-screen Show (16:9)</PresentationFormat>
  <Paragraphs>167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ESA Mac Presentation 16-9</vt:lpstr>
      <vt:lpstr>XMM-Newton Status </vt:lpstr>
      <vt:lpstr>menu</vt:lpstr>
      <vt:lpstr>mission performance</vt:lpstr>
      <vt:lpstr>spacecraft/mission status see: http://xmm.esoc.esa.int/information/sc_health.php</vt:lpstr>
      <vt:lpstr>power</vt:lpstr>
      <vt:lpstr>fuel (migration – status) </vt:lpstr>
      <vt:lpstr>4WD side effects as a cure for reaction wheel cage instability </vt:lpstr>
      <vt:lpstr>Caging status </vt:lpstr>
      <vt:lpstr>orbit evolution</vt:lpstr>
      <vt:lpstr>AOCS improved wheel speed management</vt:lpstr>
      <vt:lpstr>MOC system evolution:  SIM migration status</vt:lpstr>
      <vt:lpstr>automation on ground - status</vt:lpstr>
      <vt:lpstr>ground stations</vt:lpstr>
      <vt:lpstr>SPACON MERGER</vt:lpstr>
      <vt:lpstr>SPACON MERGER – Control Room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/>
  <cp:keywords/>
  <dc:description/>
  <cp:lastModifiedBy>Jim Martin</cp:lastModifiedBy>
  <cp:revision>675</cp:revision>
  <cp:lastPrinted>2017-01-25T14:53:11Z</cp:lastPrinted>
  <dcterms:created xsi:type="dcterms:W3CDTF">2009-03-03T09:28:14Z</dcterms:created>
  <dcterms:modified xsi:type="dcterms:W3CDTF">2018-03-14T23:41:20Z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